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5" r:id="rId3"/>
    <p:sldMasterId id="2147483704" r:id="rId4"/>
    <p:sldMasterId id="2147483713" r:id="rId5"/>
    <p:sldMasterId id="2147483722" r:id="rId6"/>
    <p:sldMasterId id="2147483729" r:id="rId7"/>
    <p:sldMasterId id="2147483741" r:id="rId8"/>
  </p:sldMasterIdLst>
  <p:notesMasterIdLst>
    <p:notesMasterId r:id="rId31"/>
  </p:notesMasterIdLst>
  <p:sldIdLst>
    <p:sldId id="314" r:id="rId9"/>
    <p:sldId id="622" r:id="rId10"/>
    <p:sldId id="713" r:id="rId11"/>
    <p:sldId id="737" r:id="rId12"/>
    <p:sldId id="668" r:id="rId13"/>
    <p:sldId id="738" r:id="rId14"/>
    <p:sldId id="705" r:id="rId15"/>
    <p:sldId id="740" r:id="rId16"/>
    <p:sldId id="741" r:id="rId17"/>
    <p:sldId id="742" r:id="rId18"/>
    <p:sldId id="743" r:id="rId19"/>
    <p:sldId id="744" r:id="rId20"/>
    <p:sldId id="745" r:id="rId21"/>
    <p:sldId id="746" r:id="rId22"/>
    <p:sldId id="715" r:id="rId23"/>
    <p:sldId id="730" r:id="rId24"/>
    <p:sldId id="731" r:id="rId25"/>
    <p:sldId id="747" r:id="rId26"/>
    <p:sldId id="729" r:id="rId27"/>
    <p:sldId id="736" r:id="rId28"/>
    <p:sldId id="748" r:id="rId29"/>
    <p:sldId id="590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37DC1"/>
    <a:srgbClr val="C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9" autoAdjust="0"/>
    <p:restoredTop sz="87589" autoAdjust="0"/>
  </p:normalViewPr>
  <p:slideViewPr>
    <p:cSldViewPr snapToGrid="0" snapToObjects="1">
      <p:cViewPr>
        <p:scale>
          <a:sx n="90" d="100"/>
          <a:sy n="90" d="100"/>
        </p:scale>
        <p:origin x="552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220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3C125-2C47-0646-8AD4-252D454513EF}" type="datetimeFigureOut">
              <a:rPr lang="es-ES" smtClean="0"/>
              <a:t>29/6/23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82752-84C1-5B48-BF8B-44E4DBA6EC0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5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925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83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01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95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46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306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411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7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82752-84C1-5B48-BF8B-44E4DBA6EC0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167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89B778-9AEB-2544-AD55-345461662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E8C32E4-D272-0241-A200-56EB7390D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698AAA-6088-B448-9E00-A10E3636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E34F0FE-A7E1-6843-8EC2-FB9FDB94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0E98442-15E5-2A46-AB39-A19FC696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59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937490-50E0-3145-B980-C18B6BB2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F3FBEDD-E59C-6745-93C7-25E8CEB6A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2025B1-FD87-0F43-99C1-207F7F5F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40F2AF7-2660-9641-9EA0-4EC3A7B0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7EAE0A-1C69-AA47-ACBD-361C3A6B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1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C84DB94-E637-D341-B657-EC0EFD7EE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E44CAA2-944B-014A-9601-3607D69AA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E54C5F7-CE2C-CD44-B528-C927CD4D2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FDCEC47-156D-1948-BBFF-E4240F077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1499D7D-46DB-5B48-8B02-D7398FD6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97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5AE0D20-52C4-48A2-89D4-172F2B1999E4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55">
            <a:extLst>
              <a:ext uri="{FF2B5EF4-FFF2-40B4-BE49-F238E27FC236}">
                <a16:creationId xmlns:a16="http://schemas.microsoft.com/office/drawing/2014/main" xmlns="" id="{BF36614D-B8F2-481E-A87C-8DAC5BE930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C37FFD4-1B69-49FD-AB11-399DEBA13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3358209"/>
            <a:ext cx="3827419" cy="1247410"/>
          </a:xfrm>
          <a:prstGeom prst="rect">
            <a:avLst/>
          </a:prstGeom>
        </p:spPr>
      </p:pic>
      <p:pic>
        <p:nvPicPr>
          <p:cNvPr id="22" name="Picture 3" descr="CCO_HIV_RGB.jpg">
            <a:extLst>
              <a:ext uri="{FF2B5EF4-FFF2-40B4-BE49-F238E27FC236}">
                <a16:creationId xmlns:a16="http://schemas.microsoft.com/office/drawing/2014/main" xmlns="" id="{43B64CC0-EEA1-49B6-8FEE-32711ACF5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8148638" y="5891213"/>
            <a:ext cx="36718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6515A54-8674-49F7-B1B4-23E0F7F8AB6D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1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93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D0001-9342-455E-88A6-08ABADA3E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C06745F-7DB6-4D4F-AFDB-384384B4DF79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659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5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0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97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305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B358DEB-BBFD-49BD-91E5-BCABE57F0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3358209"/>
            <a:ext cx="3827419" cy="124741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F15D22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3" descr="CCO_HIV_RGB.jpg">
            <a:extLst>
              <a:ext uri="{FF2B5EF4-FFF2-40B4-BE49-F238E27FC236}">
                <a16:creationId xmlns:a16="http://schemas.microsoft.com/office/drawing/2014/main" xmlns="" id="{D119244E-D5F0-4D18-8BCF-9ED4E8191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8148638" y="5891213"/>
            <a:ext cx="36718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32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58E22C-F9D2-DE43-A5A9-79AB58C0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F8C8E13-9732-FF40-807B-55CB05DAB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66622C-7438-9B49-814F-4958EA9F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4F6BF38-EF07-8540-BB23-A7B1979A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D76B4FB-51CE-1444-A686-0739CE63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83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6F645C7C-F0D4-4F5C-8D68-FB851D5670AC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828800"/>
            <a:ext cx="9144000" cy="25603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4572000"/>
            <a:ext cx="9144000" cy="908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5303520"/>
            <a:ext cx="9144000" cy="859536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5982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280160"/>
            <a:ext cx="5146970" cy="237744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3625372"/>
            <a:ext cx="468977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4551964"/>
            <a:ext cx="4384970" cy="914400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E36D134-E6A1-41AE-8FE0-43649CB944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91590" y="0"/>
            <a:ext cx="7300410" cy="6858000"/>
          </a:xfrm>
          <a:custGeom>
            <a:avLst/>
            <a:gdLst>
              <a:gd name="connsiteX0" fmla="*/ 0 w 4795335"/>
              <a:gd name="connsiteY0" fmla="*/ 0 h 6858000"/>
              <a:gd name="connsiteX1" fmla="*/ 4795335 w 4795335"/>
              <a:gd name="connsiteY1" fmla="*/ 0 h 6858000"/>
              <a:gd name="connsiteX2" fmla="*/ 4795335 w 4795335"/>
              <a:gd name="connsiteY2" fmla="*/ 6858000 h 6858000"/>
              <a:gd name="connsiteX3" fmla="*/ 0 w 4795335"/>
              <a:gd name="connsiteY3" fmla="*/ 6858000 h 6858000"/>
              <a:gd name="connsiteX4" fmla="*/ 0 w 4795335"/>
              <a:gd name="connsiteY4" fmla="*/ 0 h 6858000"/>
              <a:gd name="connsiteX0" fmla="*/ 2505075 w 7300410"/>
              <a:gd name="connsiteY0" fmla="*/ 0 h 6858000"/>
              <a:gd name="connsiteX1" fmla="*/ 7300410 w 7300410"/>
              <a:gd name="connsiteY1" fmla="*/ 0 h 6858000"/>
              <a:gd name="connsiteX2" fmla="*/ 7300410 w 7300410"/>
              <a:gd name="connsiteY2" fmla="*/ 6858000 h 6858000"/>
              <a:gd name="connsiteX3" fmla="*/ 0 w 7300410"/>
              <a:gd name="connsiteY3" fmla="*/ 6858000 h 6858000"/>
              <a:gd name="connsiteX4" fmla="*/ 2505075 w 73004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0410" h="6858000">
                <a:moveTo>
                  <a:pt x="2505075" y="0"/>
                </a:moveTo>
                <a:lnTo>
                  <a:pt x="7300410" y="0"/>
                </a:lnTo>
                <a:lnTo>
                  <a:pt x="7300410" y="6858000"/>
                </a:lnTo>
                <a:lnTo>
                  <a:pt x="0" y="6858000"/>
                </a:lnTo>
                <a:lnTo>
                  <a:pt x="2505075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827DC6-5425-4779-8CC8-F1DEA0C11F56}"/>
              </a:ext>
            </a:extLst>
          </p:cNvPr>
          <p:cNvSpPr txBox="1"/>
          <p:nvPr userDrawn="1"/>
        </p:nvSpPr>
        <p:spPr>
          <a:xfrm>
            <a:off x="3834281" y="-31059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pPr algn="ctr"/>
            <a:r>
              <a:rPr lang="en-GB" sz="1000">
                <a:solidFill>
                  <a:srgbClr val="071D49"/>
                </a:solidFill>
              </a:rPr>
              <a:t>Change background color to recolor this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F1F3FE-7F55-4D11-8619-53E3CB7F642A}"/>
              </a:ext>
            </a:extLst>
          </p:cNvPr>
          <p:cNvSpPr txBox="1"/>
          <p:nvPr userDrawn="1"/>
        </p:nvSpPr>
        <p:spPr>
          <a:xfrm>
            <a:off x="7812088" y="-299295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071D49"/>
                </a:solidFill>
              </a:rPr>
              <a:t>Click placeholder to add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0F0F65-4E77-4412-9EE5-33D478204E52}"/>
              </a:ext>
            </a:extLst>
          </p:cNvPr>
          <p:cNvSpPr txBox="1"/>
          <p:nvPr userDrawn="1"/>
        </p:nvSpPr>
        <p:spPr>
          <a:xfrm>
            <a:off x="0" y="-31059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>
                <a:solidFill>
                  <a:srgbClr val="071D49"/>
                </a:solidFill>
              </a:rPr>
              <a:t>Add 1-pt white line to separate lockup if using red background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CDEBF4DA-FDF0-4CF3-BFF1-27088EC0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0475" y="6599238"/>
            <a:ext cx="5203825" cy="108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457200" indent="0">
              <a:buNone/>
              <a:defRPr sz="700">
                <a:solidFill>
                  <a:schemeClr val="accent2"/>
                </a:solidFill>
              </a:defRPr>
            </a:lvl2pPr>
            <a:lvl3pPr marL="914400" indent="0">
              <a:buNone/>
              <a:defRPr sz="700">
                <a:solidFill>
                  <a:schemeClr val="accent2"/>
                </a:solidFill>
              </a:defRPr>
            </a:lvl3pPr>
            <a:lvl4pPr marL="1371600" indent="0">
              <a:buNone/>
              <a:defRPr sz="700">
                <a:solidFill>
                  <a:schemeClr val="accent2"/>
                </a:solidFill>
              </a:defRPr>
            </a:lvl4pPr>
            <a:lvl5pPr marL="1828800" indent="0">
              <a:buNone/>
              <a:defRPr sz="7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/>
              <a:t>photo disclaimer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FA5685-FFC0-4FF8-B38B-82DD7C416CC3}"/>
              </a:ext>
            </a:extLst>
          </p:cNvPr>
          <p:cNvSpPr txBox="1"/>
          <p:nvPr userDrawn="1"/>
        </p:nvSpPr>
        <p:spPr>
          <a:xfrm>
            <a:off x="1114425" y="685800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>
                <a:solidFill>
                  <a:srgbClr val="071D49"/>
                </a:solidFill>
              </a:rPr>
              <a:t>Recolor text to suit background as needed: dark blue, red, or white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7D9053-F20B-45F3-BC0E-4C8D17F068B2}"/>
              </a:ext>
            </a:extLst>
          </p:cNvPr>
          <p:cNvSpPr txBox="1"/>
          <p:nvPr userDrawn="1"/>
        </p:nvSpPr>
        <p:spPr>
          <a:xfrm>
            <a:off x="7620000" y="685800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pPr algn="r"/>
            <a:r>
              <a:rPr lang="en-GB" sz="1000">
                <a:solidFill>
                  <a:srgbClr val="071D49"/>
                </a:solidFill>
              </a:rPr>
              <a:t>Add photo disclaimer; change color for contrast if necessary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xmlns="" id="{D6C1BFBD-962E-4E45-99AB-CD982194B459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4339557" cy="181866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</p:spTree>
    <p:extLst>
      <p:ext uri="{BB962C8B-B14F-4D97-AF65-F5344CB8AC3E}">
        <p14:creationId xmlns:p14="http://schemas.microsoft.com/office/powerpoint/2010/main" val="10905552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E5EF343-BC1C-4481-AB08-1FEA749ADFA1}"/>
              </a:ext>
            </a:extLst>
          </p:cNvPr>
          <p:cNvCxnSpPr/>
          <p:nvPr userDrawn="1"/>
        </p:nvCxnSpPr>
        <p:spPr>
          <a:xfrm rot="1200000">
            <a:off x="1109664" y="-409575"/>
            <a:ext cx="0" cy="6850380"/>
          </a:xfrm>
          <a:prstGeom prst="line">
            <a:avLst/>
          </a:prstGeom>
          <a:ln w="25400" cap="sq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D548C306-055E-4E11-A507-A1F28C273740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AA343B2-0BB0-4C07-85D9-BE40CD7987FA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BB7A876-30A6-4294-849D-215C94465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" y="3093106"/>
            <a:ext cx="9448800" cy="246949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813BAFCA-3624-452E-85A4-8E4C1CBC89C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C2A1AC-17B0-47FE-84BF-FC6179FF3091}"/>
              </a:ext>
            </a:extLst>
          </p:cNvPr>
          <p:cNvSpPr txBox="1"/>
          <p:nvPr userDrawn="1"/>
        </p:nvSpPr>
        <p:spPr>
          <a:xfrm>
            <a:off x="7812088" y="-31059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pPr algn="r"/>
            <a:r>
              <a:rPr lang="en-GB" sz="1000">
                <a:solidFill>
                  <a:srgbClr val="071D49"/>
                </a:solidFill>
              </a:rPr>
              <a:t>Change background color to recolor page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58EB10C-9DB6-418B-9F47-416ED02C41A2}"/>
              </a:ext>
            </a:extLst>
          </p:cNvPr>
          <p:cNvSpPr txBox="1"/>
          <p:nvPr userDrawn="1"/>
        </p:nvSpPr>
        <p:spPr>
          <a:xfrm>
            <a:off x="2362200" y="-618366"/>
            <a:ext cx="4675093" cy="607071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 b="1">
                <a:solidFill>
                  <a:srgbClr val="071D49"/>
                </a:solidFill>
              </a:rPr>
              <a:t>Do not move or delete 20° line</a:t>
            </a:r>
            <a:r>
              <a:rPr lang="en-GB" sz="1000">
                <a:solidFill>
                  <a:srgbClr val="071D49"/>
                </a:solidFill>
              </a:rPr>
              <a:t>. </a:t>
            </a:r>
            <a:br>
              <a:rPr lang="en-GB" sz="1000">
                <a:solidFill>
                  <a:srgbClr val="071D49"/>
                </a:solidFill>
              </a:rPr>
            </a:br>
            <a:r>
              <a:rPr lang="en-GB" sz="1000">
                <a:solidFill>
                  <a:srgbClr val="071D49"/>
                </a:solidFill>
              </a:rPr>
              <a:t>Change color to contrast with background (as per guidelines)</a:t>
            </a:r>
            <a:br>
              <a:rPr lang="en-GB" sz="1000">
                <a:solidFill>
                  <a:srgbClr val="071D49"/>
                </a:solidFill>
              </a:rPr>
            </a:br>
            <a:r>
              <a:rPr lang="en-GB" sz="1000">
                <a:solidFill>
                  <a:srgbClr val="071D49"/>
                </a:solidFill>
              </a:rPr>
              <a:t>Ensure line remains </a:t>
            </a:r>
            <a:r>
              <a:rPr lang="en-GB" sz="1000" b="1">
                <a:solidFill>
                  <a:srgbClr val="071D49"/>
                </a:solidFill>
              </a:rPr>
              <a:t>in front of text</a:t>
            </a:r>
            <a:r>
              <a:rPr lang="en-GB" sz="1000">
                <a:solidFill>
                  <a:srgbClr val="071D49"/>
                </a:solidFill>
              </a:rPr>
              <a:t> to achieve “cutoff” effect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E23FA6-CB50-4A41-9609-D4DDB570D9F4}"/>
              </a:ext>
            </a:extLst>
          </p:cNvPr>
          <p:cNvSpPr txBox="1"/>
          <p:nvPr userDrawn="1"/>
        </p:nvSpPr>
        <p:spPr>
          <a:xfrm>
            <a:off x="1114425" y="685800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>
                <a:solidFill>
                  <a:srgbClr val="071D49"/>
                </a:solidFill>
              </a:rPr>
              <a:t>Recolor text to suit background as needed: dark blue, red, or white</a:t>
            </a:r>
          </a:p>
        </p:txBody>
      </p:sp>
    </p:spTree>
    <p:extLst>
      <p:ext uri="{BB962C8B-B14F-4D97-AF65-F5344CB8AC3E}">
        <p14:creationId xmlns:p14="http://schemas.microsoft.com/office/powerpoint/2010/main" val="756167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269CE4D-2347-44B5-ABE1-5082EFF06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F6A834DD-6116-4B73-BBE9-851C2D5E2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90482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7D1BDFE1-7D83-4C75-AB1F-B7E84E75F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3731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341820"/>
            <a:ext cx="53848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350964"/>
            <a:ext cx="5384800" cy="437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D858B5B0-AA36-4F59-94DC-3FDB41691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2822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 2 Columns with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783080"/>
            <a:ext cx="5384800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783080"/>
            <a:ext cx="5384798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7245587-433B-4369-BF10-2F4987B1F1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0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B33319C2-39F1-4EB2-A346-E3025727F8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9888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6DBF9288-11FB-4CAD-85DF-1DB1DD1DF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2198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visual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7DF670-0F1E-4B34-A98C-FC23A60B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1CEE7A-9BCB-401D-ADE3-C49764F2B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398AEDB1-EAF6-4F1C-B9DE-513484F4DD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11198" y="1081088"/>
            <a:ext cx="11143488" cy="4608000"/>
          </a:xfrm>
          <a:noFill/>
        </p:spPr>
        <p:txBody>
          <a:bodyPr/>
          <a:lstStyle>
            <a:lvl1pPr algn="ctr">
              <a:defRPr sz="1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relevant icon below to add full-page content (eg, image of chart of table). Delete blue comment/caption boxes if not required.</a:t>
            </a:r>
            <a:endParaRPr lang="en-GB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xmlns="" id="{93652455-A371-49E9-8A18-90D2825EBD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196" y="1285875"/>
            <a:ext cx="2924631" cy="1080000"/>
          </a:xfrm>
          <a:custGeom>
            <a:avLst/>
            <a:gdLst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88000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4237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87093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174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6386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1080000">
                <a:moveTo>
                  <a:pt x="0" y="0"/>
                </a:moveTo>
                <a:lnTo>
                  <a:pt x="2880000" y="0"/>
                </a:lnTo>
                <a:lnTo>
                  <a:pt x="2496386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16000" tIns="180000" rIns="288000" bIns="180000" anchor="ctr" anchorCtr="0"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supporting text (max 20 words)</a:t>
            </a:r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xmlns="" id="{25706BE0-1A84-4568-A914-0DF963ADAB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2687" y="5148000"/>
            <a:ext cx="2951999" cy="360001"/>
          </a:xfrm>
          <a:custGeom>
            <a:avLst/>
            <a:gdLst>
              <a:gd name="connsiteX0" fmla="*/ 0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0 w 2952000"/>
              <a:gd name="connsiteY4" fmla="*/ 0 h 360000"/>
              <a:gd name="connsiteX0" fmla="*/ 128588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28588 w 2952000"/>
              <a:gd name="connsiteY4" fmla="*/ 0 h 360000"/>
              <a:gd name="connsiteX0" fmla="*/ 133350 w 2952000"/>
              <a:gd name="connsiteY0" fmla="*/ 2381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33350 w 2952000"/>
              <a:gd name="connsiteY4" fmla="*/ 2381 h 360000"/>
              <a:gd name="connsiteX0" fmla="*/ 133350 w 2952000"/>
              <a:gd name="connsiteY0" fmla="*/ 0 h 360001"/>
              <a:gd name="connsiteX1" fmla="*/ 2952000 w 2952000"/>
              <a:gd name="connsiteY1" fmla="*/ 1 h 360001"/>
              <a:gd name="connsiteX2" fmla="*/ 2952000 w 2952000"/>
              <a:gd name="connsiteY2" fmla="*/ 360001 h 360001"/>
              <a:gd name="connsiteX3" fmla="*/ 0 w 2952000"/>
              <a:gd name="connsiteY3" fmla="*/ 360001 h 360001"/>
              <a:gd name="connsiteX4" fmla="*/ 133350 w 2952000"/>
              <a:gd name="connsiteY4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000" h="360001">
                <a:moveTo>
                  <a:pt x="133350" y="0"/>
                </a:moveTo>
                <a:lnTo>
                  <a:pt x="2952000" y="1"/>
                </a:lnTo>
                <a:lnTo>
                  <a:pt x="2952000" y="360001"/>
                </a:lnTo>
                <a:lnTo>
                  <a:pt x="0" y="360001"/>
                </a:lnTo>
                <a:lnTo>
                  <a:pt x="13335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216000" anchor="ctr" anchorCtr="0"/>
          <a:lstStyle>
            <a:lvl1pPr algn="r">
              <a:defRPr sz="7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add image caption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351B2302-A57D-40EE-B085-D87F3134DC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870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6F645C7C-F0D4-4F5C-8D68-FB851D5670AC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i="1" kern="0">
                <a:solidFill>
                  <a:srgbClr val="071D49"/>
                </a:solidFill>
              </a:rPr>
              <a:t>v</a:t>
            </a:r>
            <a:r>
              <a:rPr lang="en-US" sz="800" b="1" kern="0">
                <a:solidFill>
                  <a:srgbClr val="071D49"/>
                </a:solidFill>
              </a:rPr>
              <a:t>CROI 2021; March 7–10, 2021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828800"/>
            <a:ext cx="9144000" cy="25603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4572000"/>
            <a:ext cx="9144000" cy="908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5303520"/>
            <a:ext cx="9144000" cy="859536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90AADF-112C-4300-8D1F-49B8259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485899" cy="434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0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E5EF343-BC1C-4481-AB08-1FEA749ADFA1}"/>
              </a:ext>
            </a:extLst>
          </p:cNvPr>
          <p:cNvCxnSpPr/>
          <p:nvPr userDrawn="1"/>
        </p:nvCxnSpPr>
        <p:spPr>
          <a:xfrm rot="1200000">
            <a:off x="1109664" y="-409575"/>
            <a:ext cx="0" cy="6850380"/>
          </a:xfrm>
          <a:prstGeom prst="line">
            <a:avLst/>
          </a:prstGeom>
          <a:ln w="25400" cap="sq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D548C306-055E-4E11-A507-A1F28C273740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HIV Drug Therapy Glasgow 2020; October 5-8, 2020; Virtual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AA343B2-0BB0-4C07-85D9-BE40CD7987FA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BB7A876-30A6-4294-849D-215C94465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" y="3093106"/>
            <a:ext cx="9448800" cy="246949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813BAFCA-3624-452E-85A4-8E4C1CBC89C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B97EE3-F253-4A71-B5C1-6A01EEC062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118867-D51F-A243-95EB-DC60CD7B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E73F7B7-72F6-C04E-92A3-6590ADA6B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042F593-EA3A-3B44-82D9-51A2F930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CB89764-51A0-D64A-B931-39D3DBF7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4294131-A21A-384E-BB08-8EEB4F90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7558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269CE4D-2347-44B5-ABE1-5082EFF06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F6A834DD-6116-4B73-BBE9-851C2D5E2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2627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7D1BDFE1-7D83-4C75-AB1F-B7E84E75F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71333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341820"/>
            <a:ext cx="53848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350964"/>
            <a:ext cx="5384800" cy="437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D858B5B0-AA36-4F59-94DC-3FDB41691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425604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 2 Columns with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783080"/>
            <a:ext cx="5384800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783080"/>
            <a:ext cx="5384798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7245587-433B-4369-BF10-2F4987B1F1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0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B33319C2-39F1-4EB2-A346-E3025727F8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9888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6DBF9288-11FB-4CAD-85DF-1DB1DD1DF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15314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visual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7DF670-0F1E-4B34-A98C-FC23A60B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1CEE7A-9BCB-401D-ADE3-C49764F2B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398AEDB1-EAF6-4F1C-B9DE-513484F4DD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11198" y="1081088"/>
            <a:ext cx="11143488" cy="4608000"/>
          </a:xfrm>
          <a:noFill/>
        </p:spPr>
        <p:txBody>
          <a:bodyPr/>
          <a:lstStyle>
            <a:lvl1pPr algn="ctr">
              <a:defRPr sz="1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relevant icon below to add full-page content (eg, image of chart of table). Delete blue comment/caption boxes if not required.</a:t>
            </a:r>
            <a:endParaRPr lang="en-GB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xmlns="" id="{93652455-A371-49E9-8A18-90D2825EBD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196" y="1285875"/>
            <a:ext cx="2924631" cy="1080000"/>
          </a:xfrm>
          <a:custGeom>
            <a:avLst/>
            <a:gdLst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88000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4237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87093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174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6386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1080000">
                <a:moveTo>
                  <a:pt x="0" y="0"/>
                </a:moveTo>
                <a:lnTo>
                  <a:pt x="2880000" y="0"/>
                </a:lnTo>
                <a:lnTo>
                  <a:pt x="2496386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16000" tIns="180000" rIns="288000" bIns="180000" anchor="ctr" anchorCtr="0"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supporting text (max 20 words)</a:t>
            </a:r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xmlns="" id="{25706BE0-1A84-4568-A914-0DF963ADAB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2687" y="5148000"/>
            <a:ext cx="2951999" cy="360001"/>
          </a:xfrm>
          <a:custGeom>
            <a:avLst/>
            <a:gdLst>
              <a:gd name="connsiteX0" fmla="*/ 0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0 w 2952000"/>
              <a:gd name="connsiteY4" fmla="*/ 0 h 360000"/>
              <a:gd name="connsiteX0" fmla="*/ 128588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28588 w 2952000"/>
              <a:gd name="connsiteY4" fmla="*/ 0 h 360000"/>
              <a:gd name="connsiteX0" fmla="*/ 133350 w 2952000"/>
              <a:gd name="connsiteY0" fmla="*/ 2381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33350 w 2952000"/>
              <a:gd name="connsiteY4" fmla="*/ 2381 h 360000"/>
              <a:gd name="connsiteX0" fmla="*/ 133350 w 2952000"/>
              <a:gd name="connsiteY0" fmla="*/ 0 h 360001"/>
              <a:gd name="connsiteX1" fmla="*/ 2952000 w 2952000"/>
              <a:gd name="connsiteY1" fmla="*/ 1 h 360001"/>
              <a:gd name="connsiteX2" fmla="*/ 2952000 w 2952000"/>
              <a:gd name="connsiteY2" fmla="*/ 360001 h 360001"/>
              <a:gd name="connsiteX3" fmla="*/ 0 w 2952000"/>
              <a:gd name="connsiteY3" fmla="*/ 360001 h 360001"/>
              <a:gd name="connsiteX4" fmla="*/ 133350 w 2952000"/>
              <a:gd name="connsiteY4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000" h="360001">
                <a:moveTo>
                  <a:pt x="133350" y="0"/>
                </a:moveTo>
                <a:lnTo>
                  <a:pt x="2952000" y="1"/>
                </a:lnTo>
                <a:lnTo>
                  <a:pt x="2952000" y="360001"/>
                </a:lnTo>
                <a:lnTo>
                  <a:pt x="0" y="360001"/>
                </a:lnTo>
                <a:lnTo>
                  <a:pt x="13335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216000" anchor="ctr" anchorCtr="0"/>
          <a:lstStyle>
            <a:lvl1pPr algn="r">
              <a:defRPr sz="7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add image caption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351B2302-A57D-40EE-B085-D87F3134DC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679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6F645C7C-F0D4-4F5C-8D68-FB851D5670AC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828800"/>
            <a:ext cx="9144000" cy="25603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4572000"/>
            <a:ext cx="9144000" cy="908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5303520"/>
            <a:ext cx="9144000" cy="859536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434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0EFCFACB-866A-455B-8F69-93CD9F3D3D6E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483292" cy="42672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5A9598-132B-4791-AA81-8424EC568A8B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951345F-605B-4B05-8202-DE3B46F9CD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1280160"/>
            <a:ext cx="5146970" cy="237744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79680979-CC01-4E77-8530-905039B45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280" y="3625372"/>
            <a:ext cx="468977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 i="0">
                <a:solidFill>
                  <a:schemeClr val="tx2"/>
                </a:solidFill>
                <a:effectLst/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E0F6C3D1-ED36-45A1-94EC-A54358432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4551964"/>
            <a:ext cx="4384970" cy="914400"/>
          </a:xfrm>
        </p:spPr>
        <p:txBody>
          <a:bodyPr/>
          <a:lstStyle>
            <a:lvl1pPr marL="0" indent="0">
              <a:buNone/>
              <a:defRPr sz="1150" i="1">
                <a:solidFill>
                  <a:schemeClr val="tx1"/>
                </a:solidFill>
              </a:defRPr>
            </a:lvl1pPr>
            <a:lvl2pPr marL="247644" indent="0">
              <a:buNone/>
              <a:defRPr/>
            </a:lvl2pPr>
            <a:lvl3pPr marL="507987" indent="0">
              <a:buNone/>
              <a:defRPr/>
            </a:lvl3pPr>
            <a:lvl4pPr marL="736582" indent="0">
              <a:buNone/>
              <a:defRPr/>
            </a:lvl4pPr>
            <a:lvl5pPr marL="95459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E36D134-E6A1-41AE-8FE0-43649CB944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91590" y="0"/>
            <a:ext cx="7300410" cy="6858000"/>
          </a:xfrm>
          <a:custGeom>
            <a:avLst/>
            <a:gdLst>
              <a:gd name="connsiteX0" fmla="*/ 0 w 4795335"/>
              <a:gd name="connsiteY0" fmla="*/ 0 h 6858000"/>
              <a:gd name="connsiteX1" fmla="*/ 4795335 w 4795335"/>
              <a:gd name="connsiteY1" fmla="*/ 0 h 6858000"/>
              <a:gd name="connsiteX2" fmla="*/ 4795335 w 4795335"/>
              <a:gd name="connsiteY2" fmla="*/ 6858000 h 6858000"/>
              <a:gd name="connsiteX3" fmla="*/ 0 w 4795335"/>
              <a:gd name="connsiteY3" fmla="*/ 6858000 h 6858000"/>
              <a:gd name="connsiteX4" fmla="*/ 0 w 4795335"/>
              <a:gd name="connsiteY4" fmla="*/ 0 h 6858000"/>
              <a:gd name="connsiteX0" fmla="*/ 2505075 w 7300410"/>
              <a:gd name="connsiteY0" fmla="*/ 0 h 6858000"/>
              <a:gd name="connsiteX1" fmla="*/ 7300410 w 7300410"/>
              <a:gd name="connsiteY1" fmla="*/ 0 h 6858000"/>
              <a:gd name="connsiteX2" fmla="*/ 7300410 w 7300410"/>
              <a:gd name="connsiteY2" fmla="*/ 6858000 h 6858000"/>
              <a:gd name="connsiteX3" fmla="*/ 0 w 7300410"/>
              <a:gd name="connsiteY3" fmla="*/ 6858000 h 6858000"/>
              <a:gd name="connsiteX4" fmla="*/ 2505075 w 73004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0410" h="6858000">
                <a:moveTo>
                  <a:pt x="2505075" y="0"/>
                </a:moveTo>
                <a:lnTo>
                  <a:pt x="7300410" y="0"/>
                </a:lnTo>
                <a:lnTo>
                  <a:pt x="7300410" y="6858000"/>
                </a:lnTo>
                <a:lnTo>
                  <a:pt x="0" y="6858000"/>
                </a:lnTo>
                <a:lnTo>
                  <a:pt x="2505075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827DC6-5425-4779-8CC8-F1DEA0C11F56}"/>
              </a:ext>
            </a:extLst>
          </p:cNvPr>
          <p:cNvSpPr txBox="1"/>
          <p:nvPr userDrawn="1"/>
        </p:nvSpPr>
        <p:spPr>
          <a:xfrm>
            <a:off x="3834281" y="-31059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pPr algn="ctr"/>
            <a:r>
              <a:rPr lang="en-GB" sz="1000">
                <a:solidFill>
                  <a:srgbClr val="071D49"/>
                </a:solidFill>
              </a:rPr>
              <a:t>Change background color to recolor this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F1F3FE-7F55-4D11-8619-53E3CB7F642A}"/>
              </a:ext>
            </a:extLst>
          </p:cNvPr>
          <p:cNvSpPr txBox="1"/>
          <p:nvPr userDrawn="1"/>
        </p:nvSpPr>
        <p:spPr>
          <a:xfrm>
            <a:off x="7812088" y="-299295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071D49"/>
                </a:solidFill>
              </a:rPr>
              <a:t>Click placeholder to add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0F0F65-4E77-4412-9EE5-33D478204E52}"/>
              </a:ext>
            </a:extLst>
          </p:cNvPr>
          <p:cNvSpPr txBox="1"/>
          <p:nvPr userDrawn="1"/>
        </p:nvSpPr>
        <p:spPr>
          <a:xfrm>
            <a:off x="0" y="-31059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>
                <a:solidFill>
                  <a:srgbClr val="071D49"/>
                </a:solidFill>
              </a:rPr>
              <a:t>Add 1-pt white line to separate lockup if using red background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CDEBF4DA-FDF0-4CF3-BFF1-27088EC0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0475" y="6599238"/>
            <a:ext cx="5203825" cy="108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457200" indent="0">
              <a:buNone/>
              <a:defRPr sz="700">
                <a:solidFill>
                  <a:schemeClr val="accent2"/>
                </a:solidFill>
              </a:defRPr>
            </a:lvl2pPr>
            <a:lvl3pPr marL="914400" indent="0">
              <a:buNone/>
              <a:defRPr sz="700">
                <a:solidFill>
                  <a:schemeClr val="accent2"/>
                </a:solidFill>
              </a:defRPr>
            </a:lvl3pPr>
            <a:lvl4pPr marL="1371600" indent="0">
              <a:buNone/>
              <a:defRPr sz="700">
                <a:solidFill>
                  <a:schemeClr val="accent2"/>
                </a:solidFill>
              </a:defRPr>
            </a:lvl4pPr>
            <a:lvl5pPr marL="1828800" indent="0">
              <a:buNone/>
              <a:defRPr sz="7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/>
              <a:t>photo disclaimer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FA5685-FFC0-4FF8-B38B-82DD7C416CC3}"/>
              </a:ext>
            </a:extLst>
          </p:cNvPr>
          <p:cNvSpPr txBox="1"/>
          <p:nvPr userDrawn="1"/>
        </p:nvSpPr>
        <p:spPr>
          <a:xfrm>
            <a:off x="1114425" y="685800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>
                <a:solidFill>
                  <a:srgbClr val="071D49"/>
                </a:solidFill>
              </a:rPr>
              <a:t>Recolor text to suit background as needed: dark blue, red, or white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7D9053-F20B-45F3-BC0E-4C8D17F068B2}"/>
              </a:ext>
            </a:extLst>
          </p:cNvPr>
          <p:cNvSpPr txBox="1"/>
          <p:nvPr userDrawn="1"/>
        </p:nvSpPr>
        <p:spPr>
          <a:xfrm>
            <a:off x="7620000" y="685800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pPr algn="r"/>
            <a:r>
              <a:rPr lang="en-GB" sz="1000">
                <a:solidFill>
                  <a:srgbClr val="071D49"/>
                </a:solidFill>
              </a:rPr>
              <a:t>Add photo disclaimer; change color for contrast if necessary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xmlns="" id="{D6C1BFBD-962E-4E45-99AB-CD982194B459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4339557" cy="181866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</p:spTree>
    <p:extLst>
      <p:ext uri="{BB962C8B-B14F-4D97-AF65-F5344CB8AC3E}">
        <p14:creationId xmlns:p14="http://schemas.microsoft.com/office/powerpoint/2010/main" val="836162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93">
          <p15:clr>
            <a:srgbClr val="FBAE40"/>
          </p15:clr>
        </p15:guide>
        <p15:guide id="4" pos="561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orient="horz" pos="4159">
          <p15:clr>
            <a:srgbClr val="FBAE40"/>
          </p15:clr>
        </p15:guide>
        <p15:guide id="7" orient="horz" pos="93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E5EF343-BC1C-4481-AB08-1FEA749ADFA1}"/>
              </a:ext>
            </a:extLst>
          </p:cNvPr>
          <p:cNvCxnSpPr/>
          <p:nvPr userDrawn="1"/>
        </p:nvCxnSpPr>
        <p:spPr>
          <a:xfrm rot="1200000">
            <a:off x="1109664" y="-409575"/>
            <a:ext cx="0" cy="6850380"/>
          </a:xfrm>
          <a:prstGeom prst="line">
            <a:avLst/>
          </a:prstGeom>
          <a:ln w="25400" cap="sq">
            <a:solidFill>
              <a:srgbClr val="E4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D548C306-055E-4E11-A507-A1F28C273740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AA343B2-0BB0-4C07-85D9-BE40CD7987FA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BB7A876-30A6-4294-849D-215C94465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" y="3093106"/>
            <a:ext cx="9448800" cy="246949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effectLst/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813BAFCA-3624-452E-85A4-8E4C1CBC89C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C2A1AC-17B0-47FE-84BF-FC6179FF3091}"/>
              </a:ext>
            </a:extLst>
          </p:cNvPr>
          <p:cNvSpPr txBox="1"/>
          <p:nvPr userDrawn="1"/>
        </p:nvSpPr>
        <p:spPr>
          <a:xfrm>
            <a:off x="7812088" y="-31059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pPr algn="r"/>
            <a:r>
              <a:rPr lang="en-GB" sz="1000">
                <a:solidFill>
                  <a:srgbClr val="071D49"/>
                </a:solidFill>
              </a:rPr>
              <a:t>Change background color to recolor page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58EB10C-9DB6-418B-9F47-416ED02C41A2}"/>
              </a:ext>
            </a:extLst>
          </p:cNvPr>
          <p:cNvSpPr txBox="1"/>
          <p:nvPr userDrawn="1"/>
        </p:nvSpPr>
        <p:spPr>
          <a:xfrm>
            <a:off x="2362200" y="-618366"/>
            <a:ext cx="4675093" cy="607071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 b="1">
                <a:solidFill>
                  <a:srgbClr val="071D49"/>
                </a:solidFill>
              </a:rPr>
              <a:t>Do not move or delete 20° line</a:t>
            </a:r>
            <a:r>
              <a:rPr lang="en-GB" sz="1000">
                <a:solidFill>
                  <a:srgbClr val="071D49"/>
                </a:solidFill>
              </a:rPr>
              <a:t>. </a:t>
            </a:r>
            <a:br>
              <a:rPr lang="en-GB" sz="1000">
                <a:solidFill>
                  <a:srgbClr val="071D49"/>
                </a:solidFill>
              </a:rPr>
            </a:br>
            <a:r>
              <a:rPr lang="en-GB" sz="1000">
                <a:solidFill>
                  <a:srgbClr val="071D49"/>
                </a:solidFill>
              </a:rPr>
              <a:t>Change color to contrast with background (as per guidelines)</a:t>
            </a:r>
            <a:br>
              <a:rPr lang="en-GB" sz="1000">
                <a:solidFill>
                  <a:srgbClr val="071D49"/>
                </a:solidFill>
              </a:rPr>
            </a:br>
            <a:r>
              <a:rPr lang="en-GB" sz="1000">
                <a:solidFill>
                  <a:srgbClr val="071D49"/>
                </a:solidFill>
              </a:rPr>
              <a:t>Ensure line remains </a:t>
            </a:r>
            <a:r>
              <a:rPr lang="en-GB" sz="1000" b="1">
                <a:solidFill>
                  <a:srgbClr val="071D49"/>
                </a:solidFill>
              </a:rPr>
              <a:t>in front of text</a:t>
            </a:r>
            <a:r>
              <a:rPr lang="en-GB" sz="1000">
                <a:solidFill>
                  <a:srgbClr val="071D49"/>
                </a:solidFill>
              </a:rPr>
              <a:t> to achieve “cutoff” effect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E23FA6-CB50-4A41-9609-D4DDB570D9F4}"/>
              </a:ext>
            </a:extLst>
          </p:cNvPr>
          <p:cNvSpPr txBox="1"/>
          <p:nvPr userDrawn="1"/>
        </p:nvSpPr>
        <p:spPr>
          <a:xfrm>
            <a:off x="1114425" y="6858000"/>
            <a:ext cx="3924300" cy="299295"/>
          </a:xfrm>
          <a:prstGeom prst="rect">
            <a:avLst/>
          </a:prstGeom>
          <a:noFill/>
        </p:spPr>
        <p:txBody>
          <a:bodyPr wrap="square" lIns="0" tIns="72000" rIns="0" bIns="72000" rtlCol="0" anchor="b" anchorCtr="0">
            <a:spAutoFit/>
          </a:bodyPr>
          <a:lstStyle/>
          <a:p>
            <a:r>
              <a:rPr lang="en-GB" sz="1000">
                <a:solidFill>
                  <a:srgbClr val="071D49"/>
                </a:solidFill>
              </a:rPr>
              <a:t>Recolor text to suit background as needed: dark blue, red, or white</a:t>
            </a:r>
          </a:p>
        </p:txBody>
      </p:sp>
    </p:spTree>
    <p:extLst>
      <p:ext uri="{BB962C8B-B14F-4D97-AF65-F5344CB8AC3E}">
        <p14:creationId xmlns:p14="http://schemas.microsoft.com/office/powerpoint/2010/main" val="1613462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0" y="1350964"/>
            <a:ext cx="111442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269CE4D-2347-44B5-ABE1-5082EFF06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F6A834DD-6116-4B73-BBE9-851C2D5E2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4664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7D1BDFE1-7D83-4C75-AB1F-B7E84E75F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8094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8AB048-3787-5D4D-BBF2-8DADA3EF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231BB19-2637-3643-BF28-D2F0DAF5C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45502C2-B43E-9D4A-B7A9-663FCF471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42A5E30-DE53-094F-92DE-C249C4F5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D5682A0-6F4F-3442-AE67-4D9D3DA1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AE636D1-01FC-FD4C-9661-2DEACAF8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49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341820"/>
            <a:ext cx="53848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350964"/>
            <a:ext cx="5384800" cy="437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D858B5B0-AA36-4F59-94DC-3FDB41691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560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 2 Columns with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672622E9-B50D-4DD4-BEBE-8BF8C87BBD65}"/>
              </a:ext>
            </a:extLst>
          </p:cNvPr>
          <p:cNvSpPr>
            <a:spLocks noGrp="1" noChangeArrowheads="1"/>
          </p:cNvSpPr>
          <p:nvPr>
            <p:ph idx="21"/>
          </p:nvPr>
        </p:nvSpPr>
        <p:spPr bwMode="auto">
          <a:xfrm>
            <a:off x="6469887" y="1783080"/>
            <a:ext cx="5384800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1201" y="1783080"/>
            <a:ext cx="5384798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  <a:p>
            <a:pPr lvl="4"/>
            <a:endParaRPr lang="en-US" alt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CAB574-D00F-404B-99A4-2638A1E7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20FFAB-DF01-48B8-AAF8-D9E99819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49131C29-6C0E-4A47-B9A7-C55071F93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7245587-433B-4369-BF10-2F4987B1F1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0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B33319C2-39F1-4EB2-A346-E3025727F8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9888" y="1371600"/>
            <a:ext cx="5384799" cy="381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6DBF9288-11FB-4CAD-85DF-1DB1DD1DF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368423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visual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7DF670-0F1E-4B34-A98C-FC23A60B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1CEE7A-9BCB-401D-ADE3-C49764F2B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398AEDB1-EAF6-4F1C-B9DE-513484F4DD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11198" y="1081088"/>
            <a:ext cx="11143488" cy="4608000"/>
          </a:xfrm>
          <a:noFill/>
        </p:spPr>
        <p:txBody>
          <a:bodyPr/>
          <a:lstStyle>
            <a:lvl1pPr algn="ctr">
              <a:defRPr sz="1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relevant icon below to add full-page content (eg, image of chart of table). Delete blue comment/caption boxes if not required.</a:t>
            </a:r>
            <a:endParaRPr lang="en-GB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xmlns="" id="{93652455-A371-49E9-8A18-90D2825EBD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196" y="1285875"/>
            <a:ext cx="2924631" cy="1080000"/>
          </a:xfrm>
          <a:custGeom>
            <a:avLst/>
            <a:gdLst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88000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4237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87093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1740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  <a:gd name="connsiteX0" fmla="*/ 0 w 2880000"/>
              <a:gd name="connsiteY0" fmla="*/ 0 h 1080000"/>
              <a:gd name="connsiteX1" fmla="*/ 2880000 w 2880000"/>
              <a:gd name="connsiteY1" fmla="*/ 0 h 1080000"/>
              <a:gd name="connsiteX2" fmla="*/ 2496386 w 2880000"/>
              <a:gd name="connsiteY2" fmla="*/ 1080000 h 1080000"/>
              <a:gd name="connsiteX3" fmla="*/ 0 w 2880000"/>
              <a:gd name="connsiteY3" fmla="*/ 1080000 h 1080000"/>
              <a:gd name="connsiteX4" fmla="*/ 0 w 28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1080000">
                <a:moveTo>
                  <a:pt x="0" y="0"/>
                </a:moveTo>
                <a:lnTo>
                  <a:pt x="2880000" y="0"/>
                </a:lnTo>
                <a:lnTo>
                  <a:pt x="2496386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16000" tIns="180000" rIns="288000" bIns="180000" anchor="ctr" anchorCtr="0"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supporting text (max 20 words)</a:t>
            </a:r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xmlns="" id="{25706BE0-1A84-4568-A914-0DF963ADAB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2687" y="5148000"/>
            <a:ext cx="2951999" cy="360001"/>
          </a:xfrm>
          <a:custGeom>
            <a:avLst/>
            <a:gdLst>
              <a:gd name="connsiteX0" fmla="*/ 0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0 w 2952000"/>
              <a:gd name="connsiteY4" fmla="*/ 0 h 360000"/>
              <a:gd name="connsiteX0" fmla="*/ 128588 w 2952000"/>
              <a:gd name="connsiteY0" fmla="*/ 0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28588 w 2952000"/>
              <a:gd name="connsiteY4" fmla="*/ 0 h 360000"/>
              <a:gd name="connsiteX0" fmla="*/ 133350 w 2952000"/>
              <a:gd name="connsiteY0" fmla="*/ 2381 h 360000"/>
              <a:gd name="connsiteX1" fmla="*/ 2952000 w 2952000"/>
              <a:gd name="connsiteY1" fmla="*/ 0 h 360000"/>
              <a:gd name="connsiteX2" fmla="*/ 2952000 w 2952000"/>
              <a:gd name="connsiteY2" fmla="*/ 360000 h 360000"/>
              <a:gd name="connsiteX3" fmla="*/ 0 w 2952000"/>
              <a:gd name="connsiteY3" fmla="*/ 360000 h 360000"/>
              <a:gd name="connsiteX4" fmla="*/ 133350 w 2952000"/>
              <a:gd name="connsiteY4" fmla="*/ 2381 h 360000"/>
              <a:gd name="connsiteX0" fmla="*/ 133350 w 2952000"/>
              <a:gd name="connsiteY0" fmla="*/ 0 h 360001"/>
              <a:gd name="connsiteX1" fmla="*/ 2952000 w 2952000"/>
              <a:gd name="connsiteY1" fmla="*/ 1 h 360001"/>
              <a:gd name="connsiteX2" fmla="*/ 2952000 w 2952000"/>
              <a:gd name="connsiteY2" fmla="*/ 360001 h 360001"/>
              <a:gd name="connsiteX3" fmla="*/ 0 w 2952000"/>
              <a:gd name="connsiteY3" fmla="*/ 360001 h 360001"/>
              <a:gd name="connsiteX4" fmla="*/ 133350 w 2952000"/>
              <a:gd name="connsiteY4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000" h="360001">
                <a:moveTo>
                  <a:pt x="133350" y="0"/>
                </a:moveTo>
                <a:lnTo>
                  <a:pt x="2952000" y="1"/>
                </a:lnTo>
                <a:lnTo>
                  <a:pt x="2952000" y="360001"/>
                </a:lnTo>
                <a:lnTo>
                  <a:pt x="0" y="360001"/>
                </a:lnTo>
                <a:lnTo>
                  <a:pt x="13335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0" rIns="216000" anchor="ctr" anchorCtr="0"/>
          <a:lstStyle>
            <a:lvl1pPr algn="r">
              <a:defRPr sz="7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add image caption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351B2302-A57D-40EE-B085-D87F3134DC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5759112"/>
            <a:ext cx="11143488" cy="304769"/>
          </a:xfrm>
        </p:spPr>
        <p:txBody>
          <a:bodyPr anchor="b"/>
          <a:lstStyle>
            <a:lvl1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5E65DA-1FBD-6C4B-A969-DC9DAD66D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408" y="327485"/>
            <a:ext cx="11541182" cy="56560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4727BFF-0BE4-FB48-A395-08A9D327F394}"/>
              </a:ext>
            </a:extLst>
          </p:cNvPr>
          <p:cNvSpPr/>
          <p:nvPr userDrawn="1"/>
        </p:nvSpPr>
        <p:spPr bwMode="auto">
          <a:xfrm flipV="1">
            <a:off x="323516" y="318191"/>
            <a:ext cx="11544969" cy="5665367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8589041" y="5614721"/>
            <a:ext cx="3143079" cy="20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833" b="1" i="1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946" y="3012652"/>
            <a:ext cx="10618793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40285648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>
                <a:solidFill>
                  <a:srgbClr val="646464"/>
                </a:solidFill>
              </a:rPr>
              <a:pPr/>
              <a:t>‹Nr.›</a:t>
            </a:fld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7" y="6297783"/>
            <a:ext cx="10145759" cy="25674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07842716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ARM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8" y="151643"/>
            <a:ext cx="10972798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6" y="1244604"/>
            <a:ext cx="10972798" cy="4510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marL="231737" lvl="0" indent="-231737"/>
            <a:r>
              <a:rPr lang="en-US"/>
              <a:t>Click to edit Master text styles</a:t>
            </a:r>
          </a:p>
          <a:p>
            <a:pPr marL="687271" lvl="1" indent="-230150"/>
            <a:r>
              <a:rPr lang="en-US"/>
              <a:t>Second level</a:t>
            </a:r>
          </a:p>
          <a:p>
            <a:pPr marL="1082492" lvl="2" indent="-168247"/>
            <a:r>
              <a:rPr lang="en-US"/>
              <a:t>Third level</a:t>
            </a:r>
          </a:p>
          <a:p>
            <a:pPr marL="1542788" lvl="3" indent="-171422"/>
            <a:r>
              <a:rPr lang="en-US"/>
              <a:t>Fourth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1EF50639-0712-4078-B25A-EC45CD31D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>
                <a:solidFill>
                  <a:srgbClr val="646464"/>
                </a:solidFill>
              </a:rPr>
              <a:pPr/>
              <a:t>‹Nr.›</a:t>
            </a:fld>
            <a:endParaRPr lang="en-US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66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518F-BAC7-864C-8E26-39E8D6D140C0}" type="datetimeFigureOut">
              <a:rPr lang="es-ES_tradnl" smtClean="0">
                <a:solidFill>
                  <a:srgbClr val="212121"/>
                </a:solidFill>
              </a:rPr>
              <a:pPr/>
              <a:t>29/6/23</a:t>
            </a:fld>
            <a:endParaRPr lang="es-ES_tradnl">
              <a:solidFill>
                <a:srgbClr val="21212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21212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9A2B-6BF6-034F-AB50-8CF74409FA40}" type="slidenum">
              <a:rPr lang="es-ES_tradnl" smtClean="0">
                <a:solidFill>
                  <a:srgbClr val="646464"/>
                </a:solidFill>
              </a:rPr>
              <a:pPr/>
              <a:t>‹Nr.›</a:t>
            </a:fld>
            <a:endParaRPr lang="es-ES_tradnl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68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518F-BAC7-864C-8E26-39E8D6D140C0}" type="datetimeFigureOut">
              <a:rPr lang="es-ES_tradnl" smtClean="0">
                <a:solidFill>
                  <a:srgbClr val="212121"/>
                </a:solidFill>
              </a:rPr>
              <a:pPr/>
              <a:t>29/6/23</a:t>
            </a:fld>
            <a:endParaRPr lang="es-ES_tradnl">
              <a:solidFill>
                <a:srgbClr val="21212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21212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9A2B-6BF6-034F-AB50-8CF74409FA40}" type="slidenum">
              <a:rPr lang="es-ES_tradnl" smtClean="0">
                <a:solidFill>
                  <a:srgbClr val="646464"/>
                </a:solidFill>
              </a:rPr>
              <a:pPr/>
              <a:t>‹Nr.›</a:t>
            </a:fld>
            <a:endParaRPr lang="es-ES_tradnl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37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05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338EE4-D72E-D34C-9F83-8C14469E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3E2B230-03F2-D84C-B8DA-00C353BC8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F5778B7-757C-664A-BF2C-3DEA30F4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0F0ACDA-DD7C-5A44-A5DE-D648FAB97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4E8844A-1406-D843-9E9C-6075243BF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58C0DFE-6100-4945-BCB5-0A1EA0CB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65BADED-DD15-284A-8356-FB0C3F94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7BCEA24-DC57-CC4C-B7E2-11C5C18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651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5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3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08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30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4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93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59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39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4D26-BDCE-4E32-BE37-F67980196B4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FD07-237F-425D-B3C6-CA693BF52C2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6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E8287F-A70B-914F-B734-852B2A33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8103360-5100-AC45-9463-EAC5B9FB1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E81E5BD-69B9-8C48-8B0D-CC35C045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CBB7C48-2CD5-ED47-84C6-A9ED8ED7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9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4D26-BDCE-4E32-BE37-F67980196B4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FD07-237F-425D-B3C6-CA693BF52C2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799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4D26-BDCE-4E32-BE37-F67980196B4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FD07-237F-425D-B3C6-CA693BF52C2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3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341606EC-91CB-BB41-821B-980E9947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AC1559A-1C86-C84A-96FE-E26211ED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621708A-1144-3040-985F-CAB63C27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18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A4CAD6-F181-8440-99D5-F59261EF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DD3BCE-C2A4-8C43-A217-6E9645169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40A0EF1-3597-5F43-A45A-EDE866649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1745CFE-B438-3B44-B32F-46735DEC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C85006D-B880-CB45-B86D-4F077A2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B66989B-5763-1F4B-BDA5-6A90CF41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50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A072C0-5038-964E-9897-6696159A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6078FF7-ECCD-6E45-8D86-6E673D6B3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EFE920F-9621-CC4B-B32F-1BE1A42F6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28B9C52-0749-0D43-A254-EE0011E3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DB8C7C4-62B4-1447-97E8-BC0414D4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B9E38A9-7000-544C-BF03-9F74103C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40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theme" Target="../theme/theme3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theme" Target="../theme/theme4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theme" Target="../theme/theme5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theme" Target="../theme/theme8.xml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3B3038E-B334-D349-81F5-1C6057F0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A1FC21-9F66-A343-A175-92B10EFF9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A322421-03A2-7A43-A561-B7643F49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EEBEA-18B9-E24D-98EC-AB8EA8094C48}" type="datetimeFigureOut">
              <a:rPr lang="es-ES" smtClean="0"/>
              <a:t>29/6/23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A62C01A-0ADC-D44E-8795-791A5673E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57D7000-6848-2D4C-B5BF-DE9F7A498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ED97-5000-674A-B3EA-4FE554F721E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7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xmlns="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xmlns="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4A7AD84-F415-4694-A480-6DD523A1776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848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xmlns="" id="{73F26EA8-0986-4F87-89F7-CBBBEFDF2F4F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ED7756-A1E0-481E-80F6-AD6128434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53C982F-E673-4A9B-8473-37E91825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D521839-B413-4698-B7AB-42AC3F4B2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350435"/>
            <a:ext cx="11144251" cy="421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marL="731838" marR="0" lvl="4" indent="-119063" algn="l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49D49944-0172-41BB-A851-8D03A481D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1789C359-43D2-40CF-B169-BB07634D6AC8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8958EBF-8926-4F05-877B-D19506E5DEDC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8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2pPr>
      <a:lvl3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3pPr>
      <a:lvl4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4pPr>
      <a:lvl5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9pPr>
    </p:titleStyle>
    <p:bodyStyle>
      <a:lvl1pPr marL="192024" indent="-192024" algn="l" rtl="0" eaLnBrk="0" fontAlgn="base" hangingPunct="0">
        <a:spcBef>
          <a:spcPts val="800"/>
        </a:spcBef>
        <a:spcAft>
          <a:spcPts val="0"/>
        </a:spcAft>
        <a:buClr>
          <a:schemeClr val="tx2"/>
        </a:buClr>
        <a:buSzPct val="115000"/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7472" indent="-155448" algn="l" rtl="0" eaLnBrk="0" fontAlgn="base" hangingPunct="0">
        <a:spcBef>
          <a:spcPts val="400"/>
        </a:spcBef>
        <a:spcAft>
          <a:spcPts val="0"/>
        </a:spcAft>
        <a:buClr>
          <a:srgbClr val="E31836"/>
        </a:buClr>
        <a:buSzPct val="115000"/>
        <a:buFont typeface="Arial" panose="020B0604020202020204" pitchFamily="34" charset="0"/>
        <a:buChar char="•"/>
        <a:defRPr sz="17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493776" indent="-146304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5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621792" indent="-128016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3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731838" marR="0" indent="-119063" algn="l" defTabSz="1231869" rtl="0" eaLnBrk="0" fontAlgn="base" latinLnBrk="0" hangingPunct="0">
        <a:lnSpc>
          <a:spcPct val="100000"/>
        </a:lnSpc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tabLst/>
        <a:defRPr lang="en-GB" sz="11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891095" indent="0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None/>
        <a:defRPr sz="1333">
          <a:solidFill>
            <a:schemeClr val="bg2"/>
          </a:solidFill>
          <a:latin typeface="+mn-lt"/>
          <a:cs typeface="+mn-cs"/>
        </a:defRPr>
      </a:lvl6pPr>
      <a:lvl7pPr marL="1930352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7pPr>
      <a:lvl8pPr marL="2539937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8pPr>
      <a:lvl9pPr marL="3149521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76">
          <p15:clr>
            <a:srgbClr val="F26B43"/>
          </p15:clr>
        </p15:guide>
        <p15:guide id="4" pos="4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xmlns="" id="{73F26EA8-0986-4F87-89F7-CBBBEFDF2F4F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ED7756-A1E0-481E-80F6-AD6128434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53C982F-E673-4A9B-8473-37E91825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D521839-B413-4698-B7AB-42AC3F4B2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350435"/>
            <a:ext cx="11144251" cy="421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marL="731838" marR="0" lvl="4" indent="-119063" algn="l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49D49944-0172-41BB-A851-8D03A481D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1789C359-43D2-40CF-B169-BB07634D6AC8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HIV Drug Therapy Glasgow 2020; October 5-8, 2020; Virtual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8958EBF-8926-4F05-877B-D19506E5DEDC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F22212-023A-4770-B891-8003E80BAA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200" cy="2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2pPr>
      <a:lvl3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3pPr>
      <a:lvl4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4pPr>
      <a:lvl5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9pPr>
    </p:titleStyle>
    <p:bodyStyle>
      <a:lvl1pPr marL="192024" indent="-192024" algn="l" rtl="0" eaLnBrk="0" fontAlgn="base" hangingPunct="0">
        <a:spcBef>
          <a:spcPts val="800"/>
        </a:spcBef>
        <a:spcAft>
          <a:spcPts val="0"/>
        </a:spcAft>
        <a:buClr>
          <a:schemeClr val="tx2"/>
        </a:buClr>
        <a:buSzPct val="115000"/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7472" indent="-155448" algn="l" rtl="0" eaLnBrk="0" fontAlgn="base" hangingPunct="0">
        <a:spcBef>
          <a:spcPts val="400"/>
        </a:spcBef>
        <a:spcAft>
          <a:spcPts val="0"/>
        </a:spcAft>
        <a:buClr>
          <a:srgbClr val="E31836"/>
        </a:buClr>
        <a:buSzPct val="115000"/>
        <a:buFont typeface="Arial" panose="020B0604020202020204" pitchFamily="34" charset="0"/>
        <a:buChar char="•"/>
        <a:defRPr sz="17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493776" indent="-146304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5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621792" indent="-128016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3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731838" marR="0" indent="-119063" algn="l" defTabSz="1231869" rtl="0" eaLnBrk="0" fontAlgn="base" latinLnBrk="0" hangingPunct="0">
        <a:lnSpc>
          <a:spcPct val="100000"/>
        </a:lnSpc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tabLst/>
        <a:defRPr lang="en-GB" sz="11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891095" indent="0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None/>
        <a:defRPr sz="1333">
          <a:solidFill>
            <a:schemeClr val="bg2"/>
          </a:solidFill>
          <a:latin typeface="+mn-lt"/>
          <a:cs typeface="+mn-cs"/>
        </a:defRPr>
      </a:lvl6pPr>
      <a:lvl7pPr marL="1930352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7pPr>
      <a:lvl8pPr marL="2539937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8pPr>
      <a:lvl9pPr marL="3149521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76">
          <p15:clr>
            <a:srgbClr val="F26B43"/>
          </p15:clr>
        </p15:guide>
        <p15:guide id="4" pos="4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xmlns="" id="{73F26EA8-0986-4F87-89F7-CBBBEFDF2F4F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640080" cy="18414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ED7756-A1E0-481E-80F6-AD6128434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3" t="79880"/>
          <a:stretch/>
        </p:blipFill>
        <p:spPr>
          <a:xfrm>
            <a:off x="11663264" y="5477068"/>
            <a:ext cx="528735" cy="1379057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53C982F-E673-4A9B-8473-37E91825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D521839-B413-4698-B7AB-42AC3F4B2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350435"/>
            <a:ext cx="11144251" cy="421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marL="731838" marR="0" lvl="4" indent="-119063" algn="l" defTabSz="1231869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40046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49D49944-0172-41BB-A851-8D03A481D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1789C359-43D2-40CF-B169-BB07634D6AC8}"/>
              </a:ext>
            </a:extLst>
          </p:cNvPr>
          <p:cNvSpPr txBox="1">
            <a:spLocks/>
          </p:cNvSpPr>
          <p:nvPr userDrawn="1"/>
        </p:nvSpPr>
        <p:spPr>
          <a:xfrm>
            <a:off x="699168" y="6417367"/>
            <a:ext cx="10833100" cy="149375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sz="9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213" indent="-1762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sz="1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8325" indent="-173038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76313" indent="-188913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US" sz="1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29753" indent="-152396" algn="l" defTabSz="1231869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Char char="•"/>
              <a:defRPr lang="en-GB" sz="146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91095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None/>
              <a:defRPr sz="1333">
                <a:solidFill>
                  <a:schemeClr val="bg2"/>
                </a:solidFill>
                <a:latin typeface="+mn-lt"/>
                <a:cs typeface="+mn-cs"/>
              </a:defRPr>
            </a:lvl6pPr>
            <a:lvl7pPr marL="193035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7pPr>
            <a:lvl8pPr marL="253993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8pPr>
            <a:lvl9pPr marL="3149521" indent="-2518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61229"/>
              </a:buClr>
              <a:buSzPct val="115000"/>
              <a:buFont typeface="Arial" charset="0"/>
              <a:buChar char="•"/>
              <a:defRPr sz="1333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800" b="1" kern="0">
                <a:solidFill>
                  <a:srgbClr val="071D49"/>
                </a:solidFill>
              </a:rPr>
              <a:t>Conference on Retroviruses and Opportunistic Infections; March 6-10, 2021; Virtual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8958EBF-8926-4F05-877B-D19506E5DEDC}"/>
              </a:ext>
            </a:extLst>
          </p:cNvPr>
          <p:cNvCxnSpPr/>
          <p:nvPr userDrawn="1"/>
        </p:nvCxnSpPr>
        <p:spPr>
          <a:xfrm>
            <a:off x="697164" y="6249600"/>
            <a:ext cx="52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2pPr>
      <a:lvl3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3pPr>
      <a:lvl4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4pPr>
      <a:lvl5pPr algn="l" rtl="0" eaLnBrk="0" fontAlgn="base" hangingPunct="0">
        <a:lnSpc>
          <a:spcPts val="4667"/>
        </a:lnSpc>
        <a:spcBef>
          <a:spcPct val="0"/>
        </a:spcBef>
        <a:spcAft>
          <a:spcPct val="0"/>
        </a:spcAft>
        <a:defRPr sz="3200" b="1">
          <a:solidFill>
            <a:srgbClr val="E31836"/>
          </a:solidFill>
          <a:latin typeface="Arial" pitchFamily="34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B61229"/>
          </a:solidFill>
          <a:latin typeface="Century Gothic" pitchFamily="34" charset="0"/>
          <a:cs typeface="Arial" charset="0"/>
        </a:defRPr>
      </a:lvl9pPr>
    </p:titleStyle>
    <p:bodyStyle>
      <a:lvl1pPr marL="192024" indent="-192024" algn="l" rtl="0" eaLnBrk="0" fontAlgn="base" hangingPunct="0">
        <a:spcBef>
          <a:spcPts val="800"/>
        </a:spcBef>
        <a:spcAft>
          <a:spcPts val="0"/>
        </a:spcAft>
        <a:buClr>
          <a:schemeClr val="tx2"/>
        </a:buClr>
        <a:buSzPct val="115000"/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7472" indent="-155448" algn="l" rtl="0" eaLnBrk="0" fontAlgn="base" hangingPunct="0">
        <a:spcBef>
          <a:spcPts val="400"/>
        </a:spcBef>
        <a:spcAft>
          <a:spcPts val="0"/>
        </a:spcAft>
        <a:buClr>
          <a:srgbClr val="E31836"/>
        </a:buClr>
        <a:buSzPct val="115000"/>
        <a:buFont typeface="Arial" panose="020B0604020202020204" pitchFamily="34" charset="0"/>
        <a:buChar char="•"/>
        <a:defRPr sz="17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493776" indent="-146304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5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621792" indent="-128016" algn="l" rtl="0" eaLnBrk="0" fontAlgn="base" hangingPunct="0"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defRPr lang="en-US" sz="13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731838" marR="0" indent="-119063" algn="l" defTabSz="1231869" rtl="0" eaLnBrk="0" fontAlgn="base" latinLnBrk="0" hangingPunct="0">
        <a:lnSpc>
          <a:spcPct val="100000"/>
        </a:lnSpc>
        <a:spcBef>
          <a:spcPts val="400"/>
        </a:spcBef>
        <a:spcAft>
          <a:spcPts val="0"/>
        </a:spcAft>
        <a:buClr>
          <a:srgbClr val="E40046"/>
        </a:buClr>
        <a:buSzPct val="115000"/>
        <a:buFont typeface="Arial" panose="020B0604020202020204" pitchFamily="34" charset="0"/>
        <a:buChar char="•"/>
        <a:tabLst/>
        <a:defRPr lang="en-GB" sz="1100" dirty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891095" indent="0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None/>
        <a:defRPr sz="1333">
          <a:solidFill>
            <a:schemeClr val="bg2"/>
          </a:solidFill>
          <a:latin typeface="+mn-lt"/>
          <a:cs typeface="+mn-cs"/>
        </a:defRPr>
      </a:lvl6pPr>
      <a:lvl7pPr marL="1930352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7pPr>
      <a:lvl8pPr marL="2539937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8pPr>
      <a:lvl9pPr marL="3149521" indent="-251878" algn="l" rtl="0" eaLnBrk="1" fontAlgn="base" hangingPunct="1">
        <a:spcBef>
          <a:spcPct val="20000"/>
        </a:spcBef>
        <a:spcAft>
          <a:spcPct val="0"/>
        </a:spcAft>
        <a:buClr>
          <a:srgbClr val="B61229"/>
        </a:buClr>
        <a:buSzPct val="115000"/>
        <a:buFont typeface="Arial" charset="0"/>
        <a:buChar char="•"/>
        <a:defRPr sz="1333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76">
          <p15:clr>
            <a:srgbClr val="F26B43"/>
          </p15:clr>
        </p15:guide>
        <p15:guide id="4" pos="4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5367" y="1713178"/>
            <a:ext cx="10981267" cy="4379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>
                <a:sym typeface="Arial" pitchFamily="-65" charset="0"/>
              </a:rPr>
              <a:t>Edit Master text styles</a:t>
            </a:r>
          </a:p>
          <a:p>
            <a:pPr lvl="1"/>
            <a:r>
              <a:rPr lang="en-US" dirty="0">
                <a:sym typeface="Arial" pitchFamily="-65" charset="0"/>
              </a:rPr>
              <a:t>Second level</a:t>
            </a:r>
          </a:p>
          <a:p>
            <a:pPr lvl="2"/>
            <a:r>
              <a:rPr lang="en-US" dirty="0">
                <a:sym typeface="Arial" pitchFamily="-65" charset="0"/>
              </a:rPr>
              <a:t>Third level</a:t>
            </a:r>
          </a:p>
          <a:p>
            <a:pPr lvl="3"/>
            <a:r>
              <a:rPr lang="en-US" dirty="0">
                <a:sym typeface="Arial" pitchFamily="-65" charset="0"/>
              </a:rPr>
              <a:t>Fourth level</a:t>
            </a:r>
          </a:p>
          <a:p>
            <a:pPr lvl="4"/>
            <a:r>
              <a:rPr lang="en-US" dirty="0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5367" y="378458"/>
            <a:ext cx="1014576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635" y="6276101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>
                <a:solidFill>
                  <a:srgbClr val="646464"/>
                </a:solidFill>
              </a:rPr>
              <a:pPr/>
              <a:t>‹Nr.›</a:t>
            </a:fld>
            <a:endParaRPr lang="en-US" dirty="0">
              <a:solidFill>
                <a:srgbClr val="64646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73" y="6092825"/>
            <a:ext cx="891369" cy="8060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2E02312-9CA8-894B-B5FD-D8CF165BBDF5}"/>
              </a:ext>
            </a:extLst>
          </p:cNvPr>
          <p:cNvSpPr/>
          <p:nvPr userDrawn="1"/>
        </p:nvSpPr>
        <p:spPr bwMode="auto">
          <a:xfrm>
            <a:off x="501953" y="6289523"/>
            <a:ext cx="810381" cy="56847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solidFill>
                <a:srgbClr val="FFFFFF"/>
              </a:solidFill>
              <a:latin typeface="Arial" pitchFamily="-110" charset="0"/>
              <a:sym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2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7" r:id="rId4"/>
    <p:sldLayoutId id="2147483728" r:id="rId5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2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49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07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09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34147" indent="-234147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333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534437" indent="-234147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0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731491" indent="-20116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097236" indent="-20116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5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487905" indent="-191127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3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1776152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177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01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225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24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49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74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98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22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147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171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196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EA04-B91A-41B6-9505-1D9A2970129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BF0A3-89F4-4448-9023-AA3BC149F2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6414D26-BDCE-4E32-BE37-F67980196B4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/>
              <a:t>29/6/23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C2FFD07-237F-425D-B3C6-CA693BF52C2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377"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5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0.svg"/><Relationship Id="rId5" Type="http://schemas.openxmlformats.org/officeDocument/2006/relationships/image" Target="../media/image24.png"/><Relationship Id="rId6" Type="http://schemas.openxmlformats.org/officeDocument/2006/relationships/image" Target="../media/image32.sv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9.tiff"/><Relationship Id="rId5" Type="http://schemas.openxmlformats.org/officeDocument/2006/relationships/image" Target="../media/image40.png"/><Relationship Id="rId6" Type="http://schemas.openxmlformats.org/officeDocument/2006/relationships/image" Target="../media/image9.png"/><Relationship Id="rId7" Type="http://schemas.openxmlformats.org/officeDocument/2006/relationships/image" Target="../media/image10.tiff"/><Relationship Id="rId8" Type="http://schemas.openxmlformats.org/officeDocument/2006/relationships/image" Target="../media/image41.tiff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371850" y="1971675"/>
            <a:ext cx="7000874" cy="1480651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200" b="1" dirty="0" err="1">
                <a:solidFill>
                  <a:srgbClr val="000090"/>
                </a:solidFill>
              </a:rPr>
              <a:t>Rediseñando</a:t>
            </a:r>
            <a:r>
              <a:rPr lang="es-ES" sz="4200" b="1" dirty="0">
                <a:solidFill>
                  <a:srgbClr val="000090"/>
                </a:solidFill>
              </a:rPr>
              <a:t> el TAR actual: el paciente en el foco</a:t>
            </a:r>
            <a:endParaRPr lang="es-ES" sz="4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6893540" y="4182936"/>
            <a:ext cx="5013077" cy="1421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200" dirty="0" smtClean="0">
                <a:latin typeface="Arial"/>
                <a:cs typeface="Arial"/>
              </a:rPr>
              <a:t>Álvaro Mena</a:t>
            </a:r>
          </a:p>
          <a:p>
            <a:pPr marL="0" indent="0" algn="r">
              <a:buNone/>
            </a:pPr>
            <a:r>
              <a:rPr lang="es-ES" sz="1600" dirty="0" smtClean="0">
                <a:latin typeface="Arial"/>
                <a:cs typeface="Arial"/>
              </a:rPr>
              <a:t>U Enfermedades Infecciosas, CHUAC</a:t>
            </a:r>
          </a:p>
          <a:p>
            <a:pPr marL="0" indent="0" algn="r">
              <a:buNone/>
            </a:pPr>
            <a:r>
              <a:rPr lang="es-ES" sz="1600" dirty="0" smtClean="0">
                <a:latin typeface="Arial"/>
                <a:cs typeface="Arial"/>
              </a:rPr>
              <a:t>Grupo de Virología Clínica, INIBIC-CHUAC</a:t>
            </a:r>
          </a:p>
          <a:p>
            <a:pPr marL="0" indent="0" algn="r">
              <a:buNone/>
            </a:pPr>
            <a:r>
              <a:rPr lang="es-ES" sz="1800" dirty="0" err="1">
                <a:latin typeface="Arial"/>
                <a:cs typeface="Arial"/>
              </a:rPr>
              <a:t>a</a:t>
            </a:r>
            <a:r>
              <a:rPr lang="es-ES" sz="1800" dirty="0" err="1" smtClean="0">
                <a:latin typeface="Arial"/>
                <a:cs typeface="Arial"/>
              </a:rPr>
              <a:t>lvaro.mena.de.cea@sergas.es</a:t>
            </a:r>
            <a:r>
              <a:rPr lang="es-ES" sz="1800" dirty="0" smtClean="0">
                <a:latin typeface="Arial"/>
                <a:cs typeface="Arial"/>
              </a:rPr>
              <a:t> </a:t>
            </a:r>
            <a:endParaRPr lang="es-ES" sz="1800" dirty="0">
              <a:latin typeface="Arial"/>
              <a:cs typeface="Arial"/>
            </a:endParaRPr>
          </a:p>
        </p:txBody>
      </p:sp>
      <p:sp>
        <p:nvSpPr>
          <p:cNvPr id="11" name="AutoShape 5"/>
          <p:cNvSpPr>
            <a:spLocks/>
          </p:cNvSpPr>
          <p:nvPr/>
        </p:nvSpPr>
        <p:spPr bwMode="auto">
          <a:xfrm flipV="1">
            <a:off x="0" y="5708010"/>
            <a:ext cx="12192000" cy="860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4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607" y="6029305"/>
            <a:ext cx="1165098" cy="63703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2" b="34278"/>
          <a:stretch/>
        </p:blipFill>
        <p:spPr>
          <a:xfrm>
            <a:off x="10372724" y="6077141"/>
            <a:ext cx="1533893" cy="651906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4764504" y="5833455"/>
            <a:ext cx="1462512" cy="905619"/>
            <a:chOff x="4764504" y="5833455"/>
            <a:chExt cx="1462512" cy="905619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7"/>
            <a:stretch/>
          </p:blipFill>
          <p:spPr>
            <a:xfrm>
              <a:off x="5245951" y="5972793"/>
              <a:ext cx="981065" cy="654869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/>
            <a:srcRect l="62464"/>
            <a:stretch/>
          </p:blipFill>
          <p:spPr>
            <a:xfrm>
              <a:off x="4764504" y="5833455"/>
              <a:ext cx="553749" cy="905619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6372814" y="6038218"/>
            <a:ext cx="16287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>
                <a:solidFill>
                  <a:srgbClr val="137DC1"/>
                </a:solidFill>
                <a:latin typeface="Xunta Sans" panose="00000500000000000000" pitchFamily="2" charset="0"/>
              </a:rPr>
              <a:t>ÁREA SANITARIA </a:t>
            </a:r>
          </a:p>
          <a:p>
            <a:r>
              <a:rPr lang="es-ES" sz="1300" b="1" dirty="0" smtClean="0">
                <a:solidFill>
                  <a:srgbClr val="137DC1"/>
                </a:solidFill>
                <a:latin typeface="Xunta Sans" panose="00000500000000000000" pitchFamily="2" charset="0"/>
              </a:rPr>
              <a:t>DA CORUÑA E CEE</a:t>
            </a:r>
            <a:endParaRPr lang="es-ES" sz="1300" b="1" dirty="0">
              <a:solidFill>
                <a:srgbClr val="137DC1"/>
              </a:solidFill>
              <a:latin typeface="Xunta Sans" panose="00000500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631436" y="3768061"/>
            <a:ext cx="3768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dirty="0" smtClean="0"/>
              <a:t>Vigo, 30 de junio de 2023</a:t>
            </a:r>
            <a:endParaRPr lang="es-ES_tradnl" sz="2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/>
          <a:stretch/>
        </p:blipFill>
        <p:spPr>
          <a:xfrm>
            <a:off x="171450" y="112781"/>
            <a:ext cx="2028825" cy="54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 flipV="1">
            <a:off x="-1" y="11049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585788" y="329260"/>
            <a:ext cx="10744199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TAR (y resto de cuidados) presente-futuro</a:t>
            </a:r>
            <a:endParaRPr lang="en-US" sz="4600" dirty="0">
              <a:latin typeface="Calibri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65" y="1528763"/>
            <a:ext cx="6025623" cy="455687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85788" y="2002119"/>
            <a:ext cx="49291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ea typeface="Comic Sans MS" charset="0"/>
                <a:cs typeface="Comic Sans MS" charset="0"/>
              </a:rPr>
              <a:t>Objetivo TARGA:</a:t>
            </a:r>
          </a:p>
          <a:p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</a:t>
            </a:r>
            <a:r>
              <a:rPr lang="es-ES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¿Es posible añadir algo?”</a:t>
            </a:r>
            <a:endParaRPr lang="es-ES_tradnl" sz="2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 flipV="1">
            <a:off x="-1" y="11049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585788" y="329260"/>
            <a:ext cx="10744199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TAR (y resto de cuidados) presente-futuro</a:t>
            </a:r>
            <a:endParaRPr lang="en-US" sz="4600" dirty="0">
              <a:latin typeface="Calibri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4312" y="3788059"/>
            <a:ext cx="36004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800" dirty="0" smtClean="0">
                <a:solidFill>
                  <a:srgbClr val="0432FF"/>
                </a:solidFill>
                <a:latin typeface="Cambria" charset="0"/>
                <a:ea typeface="Cambria" charset="0"/>
                <a:cs typeface="Cambria" charset="0"/>
              </a:rPr>
              <a:t>“PERFECTOVIR”</a:t>
            </a:r>
            <a:endParaRPr lang="es-ES_tradnl" sz="3800" dirty="0">
              <a:solidFill>
                <a:srgbClr val="0432FF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81537" y="3495671"/>
            <a:ext cx="34194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800" dirty="0" smtClean="0">
                <a:solidFill>
                  <a:srgbClr val="0432FF"/>
                </a:solidFill>
                <a:latin typeface="Cambria" charset="0"/>
                <a:ea typeface="Cambria" charset="0"/>
                <a:cs typeface="Cambria" charset="0"/>
              </a:rPr>
              <a:t>Voz de algunas PVVIH</a:t>
            </a:r>
            <a:endParaRPr lang="es-ES_tradnl" sz="3800" dirty="0">
              <a:solidFill>
                <a:srgbClr val="0432FF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014787" y="3588004"/>
            <a:ext cx="666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400" dirty="0" smtClean="0">
                <a:solidFill>
                  <a:srgbClr val="0432FF"/>
                </a:solidFill>
                <a:latin typeface="Cambria" charset="0"/>
                <a:ea typeface="Cambria" charset="0"/>
                <a:cs typeface="Cambria" charset="0"/>
              </a:rPr>
              <a:t>+</a:t>
            </a:r>
            <a:endParaRPr lang="es-ES_tradnl" sz="6400" dirty="0">
              <a:solidFill>
                <a:srgbClr val="0432FF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81988" y="3588004"/>
            <a:ext cx="666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400" dirty="0" smtClean="0">
                <a:solidFill>
                  <a:srgbClr val="0432FF"/>
                </a:solidFill>
                <a:latin typeface="Cambria" charset="0"/>
                <a:ea typeface="Cambria" charset="0"/>
                <a:cs typeface="Cambria" charset="0"/>
              </a:rPr>
              <a:t>=</a:t>
            </a:r>
            <a:endParaRPr lang="es-ES_tradnl" sz="6400" dirty="0">
              <a:solidFill>
                <a:srgbClr val="0432FF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129714" y="3788059"/>
            <a:ext cx="2857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00" dirty="0" smtClean="0">
                <a:solidFill>
                  <a:srgbClr val="0432FF"/>
                </a:solidFill>
                <a:latin typeface="Cambria" charset="0"/>
                <a:ea typeface="Cambria" charset="0"/>
                <a:cs typeface="Cambria" charset="0"/>
              </a:rPr>
              <a:t>Long </a:t>
            </a:r>
            <a:r>
              <a:rPr lang="es-ES_tradnl" sz="4200" dirty="0" err="1" smtClean="0">
                <a:solidFill>
                  <a:srgbClr val="0432FF"/>
                </a:solidFill>
                <a:latin typeface="Cambria" charset="0"/>
                <a:ea typeface="Cambria" charset="0"/>
                <a:cs typeface="Cambria" charset="0"/>
              </a:rPr>
              <a:t>acting</a:t>
            </a:r>
            <a:endParaRPr lang="es-ES_tradnl" sz="4200" dirty="0">
              <a:solidFill>
                <a:srgbClr val="0432FF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r="1921" b="13354"/>
          <a:stretch/>
        </p:blipFill>
        <p:spPr>
          <a:xfrm>
            <a:off x="9469582" y="1473563"/>
            <a:ext cx="2177762" cy="21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7A8E643D-69C7-9784-E76E-3AD55672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9"/>
          <a:stretch/>
        </p:blipFill>
        <p:spPr>
          <a:xfrm>
            <a:off x="1160803" y="1302556"/>
            <a:ext cx="8503314" cy="450274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01D866AC-C614-CE07-8B7F-BB2643FAF988}"/>
              </a:ext>
            </a:extLst>
          </p:cNvPr>
          <p:cNvSpPr/>
          <p:nvPr/>
        </p:nvSpPr>
        <p:spPr>
          <a:xfrm>
            <a:off x="4286774" y="3766657"/>
            <a:ext cx="2843868" cy="2340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Gráfico 9" descr="Preguntas contorno">
            <a:extLst>
              <a:ext uri="{FF2B5EF4-FFF2-40B4-BE49-F238E27FC236}">
                <a16:creationId xmlns="" xmlns:a16="http://schemas.microsoft.com/office/drawing/2014/main" id="{AD5B8ABD-C020-772C-3BC6-7C83B30D5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1256" y="4785920"/>
            <a:ext cx="1468072" cy="1468072"/>
          </a:xfrm>
          <a:prstGeom prst="rect">
            <a:avLst/>
          </a:prstGeom>
        </p:spPr>
      </p:pic>
      <p:pic>
        <p:nvPicPr>
          <p:cNvPr id="12" name="Gráfico 11" descr="Marca de insignia1 contorno">
            <a:extLst>
              <a:ext uri="{FF2B5EF4-FFF2-40B4-BE49-F238E27FC236}">
                <a16:creationId xmlns="" xmlns:a16="http://schemas.microsoft.com/office/drawing/2014/main" id="{8A3B7229-2CBA-7D47-05AA-11371EB0C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6917" y="1426251"/>
            <a:ext cx="914400" cy="914400"/>
          </a:xfrm>
          <a:prstGeom prst="rect">
            <a:avLst/>
          </a:prstGeom>
        </p:spPr>
      </p:pic>
      <p:pic>
        <p:nvPicPr>
          <p:cNvPr id="13" name="Gráfico 12" descr="Marca de insignia1 contorno">
            <a:extLst>
              <a:ext uri="{FF2B5EF4-FFF2-40B4-BE49-F238E27FC236}">
                <a16:creationId xmlns="" xmlns:a16="http://schemas.microsoft.com/office/drawing/2014/main" id="{944201FD-6611-2974-045D-206C257BD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6917" y="3577784"/>
            <a:ext cx="914400" cy="914400"/>
          </a:xfrm>
          <a:prstGeom prst="rect">
            <a:avLst/>
          </a:prstGeom>
        </p:spPr>
      </p:pic>
      <p:pic>
        <p:nvPicPr>
          <p:cNvPr id="14" name="Gráfico 13" descr="Marca de insignia1 contorno">
            <a:extLst>
              <a:ext uri="{FF2B5EF4-FFF2-40B4-BE49-F238E27FC236}">
                <a16:creationId xmlns="" xmlns:a16="http://schemas.microsoft.com/office/drawing/2014/main" id="{CB16BAD6-C3CC-37FB-11A1-5B447F003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988" y="1426251"/>
            <a:ext cx="914400" cy="914400"/>
          </a:xfrm>
          <a:prstGeom prst="rect">
            <a:avLst/>
          </a:prstGeom>
        </p:spPr>
      </p:pic>
      <p:pic>
        <p:nvPicPr>
          <p:cNvPr id="15" name="Gráfico 14" descr="Marca de insignia1 contorno">
            <a:extLst>
              <a:ext uri="{FF2B5EF4-FFF2-40B4-BE49-F238E27FC236}">
                <a16:creationId xmlns="" xmlns:a16="http://schemas.microsoft.com/office/drawing/2014/main" id="{3ABA97A1-B6FF-169E-9BF1-3C259D5C5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543" y="3309457"/>
            <a:ext cx="914400" cy="9144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F8FAE8E6-1F8B-6FB6-55CF-35C30D6954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1" t="12439" r="3664"/>
          <a:stretch/>
        </p:blipFill>
        <p:spPr>
          <a:xfrm>
            <a:off x="8007697" y="5180933"/>
            <a:ext cx="3989551" cy="107305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977CE7AB-5ADB-E76B-7616-A9DC2EB2EAB9}"/>
              </a:ext>
            </a:extLst>
          </p:cNvPr>
          <p:cNvSpPr txBox="1"/>
          <p:nvPr/>
        </p:nvSpPr>
        <p:spPr>
          <a:xfrm>
            <a:off x="1160803" y="160770"/>
            <a:ext cx="992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0070C0"/>
                </a:solidFill>
              </a:rPr>
              <a:t>REDEFINIENDO EL ÉXITO TERAPEUTICO DE LOS PACIENTES VIH</a:t>
            </a:r>
            <a:endParaRPr lang="es-E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Stigma and QoL</a:t>
            </a:r>
            <a:endParaRPr lang="en-GB" baseline="300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25476" b="21522"/>
          <a:stretch/>
        </p:blipFill>
        <p:spPr>
          <a:xfrm>
            <a:off x="596298" y="595538"/>
            <a:ext cx="10399223" cy="26643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8DAB929-4155-0244-A448-C53255A7A81E}"/>
              </a:ext>
            </a:extLst>
          </p:cNvPr>
          <p:cNvSpPr txBox="1"/>
          <p:nvPr/>
        </p:nvSpPr>
        <p:spPr>
          <a:xfrm>
            <a:off x="3693270" y="0"/>
            <a:ext cx="4537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70C0"/>
                </a:solidFill>
              </a:rPr>
              <a:t>Estigma y Calidad de Vida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5890344-69AD-DE5C-49CB-F2363EB456A1}"/>
              </a:ext>
            </a:extLst>
          </p:cNvPr>
          <p:cNvPicPr/>
          <p:nvPr/>
        </p:nvPicPr>
        <p:blipFill rotWithShape="1">
          <a:blip r:embed="rId2"/>
          <a:srcRect l="4003" t="95511" r="25629" b="306"/>
          <a:stretch/>
        </p:blipFill>
        <p:spPr>
          <a:xfrm>
            <a:off x="898280" y="3379337"/>
            <a:ext cx="8579224" cy="2868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15401E6-ADDC-70C8-A57B-33D17BBDE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4" b="74900"/>
          <a:stretch/>
        </p:blipFill>
        <p:spPr>
          <a:xfrm>
            <a:off x="2579559" y="4723680"/>
            <a:ext cx="7267774" cy="16067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BF4F4F4-99D0-7763-2DDF-665EF0F3F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075" y="4149007"/>
            <a:ext cx="8617715" cy="36933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2C9EB82B-DAD1-732E-658C-6B3F5112EE9B}"/>
              </a:ext>
            </a:extLst>
          </p:cNvPr>
          <p:cNvSpPr txBox="1"/>
          <p:nvPr/>
        </p:nvSpPr>
        <p:spPr>
          <a:xfrm>
            <a:off x="1365349" y="4663252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CROI 2023</a:t>
            </a:r>
            <a:endParaRPr lang="es-ES" b="1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38C93B7E-06F2-9FA1-E13E-EFC03207BBBC}"/>
              </a:ext>
            </a:extLst>
          </p:cNvPr>
          <p:cNvSpPr/>
          <p:nvPr/>
        </p:nvSpPr>
        <p:spPr>
          <a:xfrm>
            <a:off x="1291905" y="3942826"/>
            <a:ext cx="9174020" cy="25921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42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Stigma on ART Adherence and Virological Failure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18957"/>
          <a:stretch/>
        </p:blipFill>
        <p:spPr>
          <a:xfrm>
            <a:off x="0" y="1300060"/>
            <a:ext cx="12192000" cy="555793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8463287-7871-DB4A-BC7A-C65AA23FFFE0}"/>
              </a:ext>
            </a:extLst>
          </p:cNvPr>
          <p:cNvSpPr txBox="1"/>
          <p:nvPr/>
        </p:nvSpPr>
        <p:spPr>
          <a:xfrm>
            <a:off x="999296" y="180812"/>
            <a:ext cx="10526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70C0"/>
                </a:solidFill>
              </a:rPr>
              <a:t>Efecto del estigma en la adherencia y en el Fracaso virológico</a:t>
            </a:r>
          </a:p>
        </p:txBody>
      </p:sp>
    </p:spTree>
    <p:extLst>
      <p:ext uri="{BB962C8B-B14F-4D97-AF65-F5344CB8AC3E}">
        <p14:creationId xmlns:p14="http://schemas.microsoft.com/office/powerpoint/2010/main" val="8865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"/>
          <p:cNvSpPr>
            <a:spLocks/>
          </p:cNvSpPr>
          <p:nvPr/>
        </p:nvSpPr>
        <p:spPr bwMode="auto">
          <a:xfrm flipV="1">
            <a:off x="-1" y="1019185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894620" y="237941"/>
            <a:ext cx="10106526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Miedo</a:t>
            </a:r>
            <a:r>
              <a:rPr lang="mr-IN" sz="4600" dirty="0" smtClean="0">
                <a:latin typeface="Calibri"/>
              </a:rPr>
              <a:t>…</a:t>
            </a:r>
            <a:r>
              <a:rPr lang="es-ES" sz="4600" dirty="0" smtClean="0">
                <a:latin typeface="Calibri"/>
              </a:rPr>
              <a:t>¿el de quién?</a:t>
            </a:r>
            <a:endParaRPr lang="en-US" sz="4600" dirty="0">
              <a:latin typeface="Calibri"/>
            </a:endParaRPr>
          </a:p>
        </p:txBody>
      </p:sp>
      <p:pic>
        <p:nvPicPr>
          <p:cNvPr id="11" name="Marcador de contenido 4" descr="Imagen que contiene interior, mujer, tabla, cuarto&#10;&#10;Descripción generada automáticamente">
            <a:extLst>
              <a:ext uri="{FF2B5EF4-FFF2-40B4-BE49-F238E27FC236}">
                <a16:creationId xmlns:a16="http://schemas.microsoft.com/office/drawing/2014/main" xmlns="" id="{103F1D60-697B-BAD3-A5C5-E22EFA41A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9723" r="21582" b="3888"/>
          <a:stretch/>
        </p:blipFill>
        <p:spPr>
          <a:xfrm>
            <a:off x="2678" y="1828805"/>
            <a:ext cx="4719469" cy="4329110"/>
          </a:xfrm>
          <a:prstGeom prst="rect">
            <a:avLst/>
          </a:prstGeom>
        </p:spPr>
      </p:pic>
      <p:pic>
        <p:nvPicPr>
          <p:cNvPr id="12" name="Marcador de contenido 5">
            <a:extLst>
              <a:ext uri="{FF2B5EF4-FFF2-40B4-BE49-F238E27FC236}">
                <a16:creationId xmlns:a16="http://schemas.microsoft.com/office/drawing/2014/main" xmlns="" id="{6E9699C4-904E-9005-44E6-1D6493029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2" t="10538" r="1344" b="5193"/>
          <a:stretch/>
        </p:blipFill>
        <p:spPr>
          <a:xfrm>
            <a:off x="4718281" y="1828803"/>
            <a:ext cx="7459430" cy="4329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0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42737" y="2368713"/>
            <a:ext cx="10475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prstClr val="black"/>
                </a:solidFill>
              </a:rPr>
              <a:t>Mortalidad en una cohorte de personas que viven con VIH en 2022. ¿Puede tener </a:t>
            </a:r>
            <a:r>
              <a:rPr lang="es-ES_tradnl" sz="2800" b="1" dirty="0" err="1">
                <a:solidFill>
                  <a:prstClr val="black"/>
                </a:solidFill>
              </a:rPr>
              <a:t>algún</a:t>
            </a:r>
            <a:r>
              <a:rPr lang="es-ES_tradnl" sz="2800" b="1" dirty="0">
                <a:solidFill>
                  <a:prstClr val="black"/>
                </a:solidFill>
              </a:rPr>
              <a:t> impacto la Covid-19?.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657726" y="3733944"/>
            <a:ext cx="6547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dirty="0" err="1">
                <a:solidFill>
                  <a:prstClr val="black"/>
                </a:solidFill>
              </a:rPr>
              <a:t>María</a:t>
            </a:r>
            <a:r>
              <a:rPr lang="es-ES_tradnl" sz="2200" dirty="0">
                <a:solidFill>
                  <a:prstClr val="black"/>
                </a:solidFill>
              </a:rPr>
              <a:t> Vares, </a:t>
            </a:r>
            <a:r>
              <a:rPr lang="es-ES_tradnl" sz="2200" dirty="0" err="1">
                <a:solidFill>
                  <a:prstClr val="black"/>
                </a:solidFill>
              </a:rPr>
              <a:t>Víctor</a:t>
            </a:r>
            <a:r>
              <a:rPr lang="es-ES_tradnl" sz="2200" dirty="0">
                <a:solidFill>
                  <a:prstClr val="black"/>
                </a:solidFill>
              </a:rPr>
              <a:t> </a:t>
            </a:r>
            <a:r>
              <a:rPr lang="es-ES_tradnl" sz="2200" dirty="0" err="1">
                <a:solidFill>
                  <a:prstClr val="black"/>
                </a:solidFill>
              </a:rPr>
              <a:t>Giménez</a:t>
            </a:r>
            <a:r>
              <a:rPr lang="es-ES_tradnl" sz="2200" dirty="0">
                <a:solidFill>
                  <a:prstClr val="black"/>
                </a:solidFill>
              </a:rPr>
              <a:t>, </a:t>
            </a:r>
            <a:r>
              <a:rPr lang="es-ES_tradnl" sz="2200" dirty="0" err="1">
                <a:solidFill>
                  <a:prstClr val="black"/>
                </a:solidFill>
              </a:rPr>
              <a:t>Purificación</a:t>
            </a:r>
            <a:r>
              <a:rPr lang="es-ES_tradnl" sz="2200" dirty="0">
                <a:solidFill>
                  <a:prstClr val="black"/>
                </a:solidFill>
              </a:rPr>
              <a:t> Cid, Pilar </a:t>
            </a:r>
            <a:r>
              <a:rPr lang="es-ES_tradnl" sz="2200" dirty="0" err="1">
                <a:solidFill>
                  <a:prstClr val="black"/>
                </a:solidFill>
              </a:rPr>
              <a:t>Vázquez</a:t>
            </a:r>
            <a:r>
              <a:rPr lang="es-ES_tradnl" sz="2200" dirty="0">
                <a:solidFill>
                  <a:prstClr val="black"/>
                </a:solidFill>
              </a:rPr>
              <a:t>, </a:t>
            </a:r>
            <a:r>
              <a:rPr lang="es-ES_tradnl" sz="2200" dirty="0" err="1">
                <a:solidFill>
                  <a:prstClr val="black"/>
                </a:solidFill>
              </a:rPr>
              <a:t>Ángeles</a:t>
            </a:r>
            <a:r>
              <a:rPr lang="es-ES_tradnl" sz="2200" dirty="0">
                <a:solidFill>
                  <a:prstClr val="black"/>
                </a:solidFill>
              </a:rPr>
              <a:t> Castro, Luis </a:t>
            </a:r>
            <a:r>
              <a:rPr lang="es-ES_tradnl" sz="2200" dirty="0" err="1">
                <a:solidFill>
                  <a:prstClr val="black"/>
                </a:solidFill>
              </a:rPr>
              <a:t>Margusino</a:t>
            </a:r>
            <a:r>
              <a:rPr lang="es-ES_tradnl" sz="2200" dirty="0">
                <a:solidFill>
                  <a:prstClr val="black"/>
                </a:solidFill>
              </a:rPr>
              <a:t>, Soledad </a:t>
            </a:r>
            <a:r>
              <a:rPr lang="es-ES_tradnl" sz="2200" dirty="0" err="1">
                <a:solidFill>
                  <a:prstClr val="black"/>
                </a:solidFill>
              </a:rPr>
              <a:t>López</a:t>
            </a:r>
            <a:r>
              <a:rPr lang="es-ES_tradnl" sz="2200" dirty="0">
                <a:solidFill>
                  <a:prstClr val="black"/>
                </a:solidFill>
              </a:rPr>
              <a:t>, Josefa </a:t>
            </a:r>
            <a:r>
              <a:rPr lang="es-ES_tradnl" sz="2200" dirty="0" err="1">
                <a:solidFill>
                  <a:prstClr val="black"/>
                </a:solidFill>
              </a:rPr>
              <a:t>Baliñas</a:t>
            </a:r>
            <a:r>
              <a:rPr lang="es-ES_tradnl" sz="2200" dirty="0">
                <a:solidFill>
                  <a:prstClr val="black"/>
                </a:solidFill>
              </a:rPr>
              <a:t>, Enrique </a:t>
            </a:r>
            <a:r>
              <a:rPr lang="es-ES_tradnl" sz="2200" dirty="0" err="1">
                <a:solidFill>
                  <a:prstClr val="black"/>
                </a:solidFill>
              </a:rPr>
              <a:t>Míguez</a:t>
            </a:r>
            <a:r>
              <a:rPr lang="es-ES_tradnl" sz="2200" dirty="0">
                <a:solidFill>
                  <a:prstClr val="black"/>
                </a:solidFill>
              </a:rPr>
              <a:t>, </a:t>
            </a:r>
            <a:r>
              <a:rPr lang="es-ES_tradnl" sz="2200" dirty="0" err="1">
                <a:solidFill>
                  <a:prstClr val="black"/>
                </a:solidFill>
              </a:rPr>
              <a:t>Álvaro</a:t>
            </a:r>
            <a:r>
              <a:rPr lang="es-ES_tradnl" sz="2200" dirty="0">
                <a:solidFill>
                  <a:prstClr val="black"/>
                </a:solidFill>
              </a:rPr>
              <a:t> Mena</a:t>
            </a:r>
            <a:endParaRPr lang="es-ES_tradnl" sz="2200" b="1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649" y="4164042"/>
            <a:ext cx="1239840" cy="67789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834190" y="2240377"/>
            <a:ext cx="10684042" cy="275924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1230644" y="3453717"/>
            <a:ext cx="964065" cy="593745"/>
            <a:chOff x="4764504" y="5833455"/>
            <a:chExt cx="1462512" cy="90561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7"/>
            <a:stretch/>
          </p:blipFill>
          <p:spPr>
            <a:xfrm>
              <a:off x="5245951" y="5972793"/>
              <a:ext cx="981065" cy="654869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/>
            <a:srcRect l="62464"/>
            <a:stretch/>
          </p:blipFill>
          <p:spPr>
            <a:xfrm>
              <a:off x="4764504" y="5833455"/>
              <a:ext cx="553749" cy="905619"/>
            </a:xfrm>
            <a:prstGeom prst="rect">
              <a:avLst/>
            </a:prstGeom>
          </p:spPr>
        </p:pic>
      </p:grpSp>
      <p:sp>
        <p:nvSpPr>
          <p:cNvPr id="9" name="CuadroTexto 8"/>
          <p:cNvSpPr txBox="1"/>
          <p:nvPr/>
        </p:nvSpPr>
        <p:spPr>
          <a:xfrm>
            <a:off x="2336691" y="3543530"/>
            <a:ext cx="1477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rgbClr val="137DC1"/>
                </a:solidFill>
                <a:latin typeface="Xunta Sans" panose="00000500000000000000" pitchFamily="2" charset="0"/>
              </a:rPr>
              <a:t>ÁREA SANITARIA </a:t>
            </a:r>
          </a:p>
          <a:p>
            <a:r>
              <a:rPr lang="es-ES" sz="1100" b="1" dirty="0" smtClean="0">
                <a:solidFill>
                  <a:srgbClr val="137DC1"/>
                </a:solidFill>
                <a:latin typeface="Xunta Sans" panose="00000500000000000000" pitchFamily="2" charset="0"/>
              </a:rPr>
              <a:t>DA CORUÑA E CEE</a:t>
            </a:r>
            <a:endParaRPr lang="es-ES" sz="1100" b="1" dirty="0">
              <a:solidFill>
                <a:srgbClr val="137DC1"/>
              </a:solidFill>
              <a:latin typeface="Xunta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0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6" y="1384807"/>
            <a:ext cx="8257564" cy="49159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1279526"/>
            <a:ext cx="2205037" cy="53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/>
          <a:stretch/>
        </p:blipFill>
        <p:spPr>
          <a:xfrm>
            <a:off x="328612" y="1462087"/>
            <a:ext cx="6456196" cy="2524125"/>
          </a:xfrm>
          <a:prstGeom prst="rect">
            <a:avLst/>
          </a:prstGeom>
          <a:ln w="15875">
            <a:solidFill>
              <a:srgbClr val="0432FF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b="2180"/>
          <a:stretch/>
        </p:blipFill>
        <p:spPr>
          <a:xfrm>
            <a:off x="5986463" y="3538536"/>
            <a:ext cx="6100762" cy="3205164"/>
          </a:xfrm>
          <a:prstGeom prst="rect">
            <a:avLst/>
          </a:prstGeom>
          <a:ln w="15875"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50298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38" y="1815099"/>
            <a:ext cx="3758198" cy="37581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72038" y="2109148"/>
            <a:ext cx="711517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sz="2600" dirty="0" smtClean="0"/>
              <a:t>Mortalidad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600" dirty="0" smtClean="0"/>
              <a:t>Comorbilidades (tumores y RCV)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600" dirty="0" smtClean="0"/>
              <a:t>Envejecimiento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600" dirty="0" smtClean="0"/>
              <a:t>Fragilidad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600" dirty="0" err="1" smtClean="0"/>
              <a:t>Problem</a:t>
            </a:r>
            <a:r>
              <a:rPr lang="es-ES" sz="2600" dirty="0" smtClean="0"/>
              <a:t>ática social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600" dirty="0" smtClean="0"/>
              <a:t>Discriminación, estigma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600" dirty="0" smtClean="0"/>
              <a:t>Recambio generacional/pérdida de conocimiento</a:t>
            </a:r>
          </a:p>
          <a:p>
            <a:pPr marL="285750" indent="-285750">
              <a:buFont typeface="Arial" charset="0"/>
              <a:buChar char="•"/>
            </a:pPr>
            <a:r>
              <a:rPr lang="mr-IN" sz="2600" dirty="0" smtClean="0"/>
              <a:t>…</a:t>
            </a:r>
            <a:endParaRPr lang="es-ES" sz="2600" dirty="0" smtClean="0"/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</p:txBody>
      </p:sp>
      <p:sp>
        <p:nvSpPr>
          <p:cNvPr id="6" name="AutoShape 5"/>
          <p:cNvSpPr>
            <a:spLocks/>
          </p:cNvSpPr>
          <p:nvPr/>
        </p:nvSpPr>
        <p:spPr bwMode="auto">
          <a:xfrm flipV="1">
            <a:off x="0" y="9525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2184399" y="191031"/>
            <a:ext cx="8088313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De tener que hablar de miedo</a:t>
            </a:r>
            <a:r>
              <a:rPr lang="mr-IN" sz="4600" dirty="0" smtClean="0">
                <a:latin typeface="Calibri"/>
              </a:rPr>
              <a:t>…</a:t>
            </a:r>
            <a:endParaRPr lang="en-US" sz="46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7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DE15304B-50E2-4DCE-944F-0FBDF0D3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300842"/>
            <a:ext cx="10227579" cy="823356"/>
          </a:xfrm>
        </p:spPr>
        <p:txBody>
          <a:bodyPr>
            <a:normAutofit/>
          </a:bodyPr>
          <a:lstStyle/>
          <a:p>
            <a:r>
              <a:rPr lang="es-ES" sz="2933" dirty="0"/>
              <a:t>CONFLICTO DE INTERESES</a:t>
            </a:r>
          </a:p>
        </p:txBody>
      </p:sp>
      <p:sp>
        <p:nvSpPr>
          <p:cNvPr id="6" name="Marcador de contenido 4"/>
          <p:cNvSpPr txBox="1">
            <a:spLocks/>
          </p:cNvSpPr>
          <p:nvPr/>
        </p:nvSpPr>
        <p:spPr>
          <a:xfrm>
            <a:off x="728352" y="1599210"/>
            <a:ext cx="10597373" cy="4401539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ES" sz="2933" dirty="0">
                <a:solidFill>
                  <a:prstClr val="black"/>
                </a:solidFill>
                <a:latin typeface="Arial"/>
                <a:cs typeface="Arial"/>
              </a:rPr>
              <a:t>En los últimos cinco años he recibido honorarios como ponente y/o recibido ayudas para la investigación de:</a:t>
            </a:r>
          </a:p>
          <a:p>
            <a:pPr lvl="1" algn="just">
              <a:defRPr/>
            </a:pPr>
            <a:r>
              <a:rPr lang="es-ES" sz="2400" dirty="0">
                <a:solidFill>
                  <a:prstClr val="black"/>
                </a:solidFill>
                <a:latin typeface="Arial"/>
                <a:cs typeface="Arial"/>
              </a:rPr>
              <a:t>Abbvie </a:t>
            </a:r>
          </a:p>
          <a:p>
            <a:pPr lvl="1" algn="just">
              <a:defRPr/>
            </a:pPr>
            <a:r>
              <a:rPr lang="es-ES" sz="2400" dirty="0">
                <a:solidFill>
                  <a:prstClr val="black"/>
                </a:solidFill>
                <a:latin typeface="Arial"/>
                <a:cs typeface="Arial"/>
              </a:rPr>
              <a:t>Gilead</a:t>
            </a:r>
          </a:p>
          <a:p>
            <a:pPr lvl="1" algn="just">
              <a:defRPr/>
            </a:pPr>
            <a:r>
              <a:rPr lang="es-ES" sz="2400" dirty="0">
                <a:solidFill>
                  <a:prstClr val="black"/>
                </a:solidFill>
                <a:latin typeface="Arial"/>
                <a:cs typeface="Arial"/>
              </a:rPr>
              <a:t>Janssen</a:t>
            </a:r>
          </a:p>
          <a:p>
            <a:pPr lvl="1" algn="just">
              <a:defRPr/>
            </a:pPr>
            <a:r>
              <a:rPr lang="es-ES" sz="2400" dirty="0">
                <a:solidFill>
                  <a:prstClr val="black"/>
                </a:solidFill>
                <a:latin typeface="Arial"/>
                <a:cs typeface="Arial"/>
              </a:rPr>
              <a:t>MSD</a:t>
            </a:r>
          </a:p>
          <a:p>
            <a:pPr lvl="1" algn="just">
              <a:defRPr/>
            </a:pPr>
            <a:r>
              <a:rPr lang="es-ES" sz="2400" dirty="0" err="1">
                <a:solidFill>
                  <a:prstClr val="black"/>
                </a:solidFill>
                <a:latin typeface="Arial"/>
                <a:cs typeface="Arial"/>
              </a:rPr>
              <a:t>Viiv</a:t>
            </a:r>
            <a:endParaRPr lang="es-E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lvl="1" algn="just">
              <a:defRPr/>
            </a:pPr>
            <a:endParaRPr lang="es-E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No tengo ningún conflicto de intereses con esta exposición, recibo honorarios por la misma.</a:t>
            </a:r>
          </a:p>
        </p:txBody>
      </p:sp>
    </p:spTree>
    <p:extLst>
      <p:ext uri="{BB962C8B-B14F-4D97-AF65-F5344CB8AC3E}">
        <p14:creationId xmlns:p14="http://schemas.microsoft.com/office/powerpoint/2010/main" val="7539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 flipV="1">
            <a:off x="-1" y="11049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894620" y="237941"/>
            <a:ext cx="10106526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smtClean="0">
                <a:latin typeface="Calibri"/>
              </a:rPr>
              <a:t>Mensajes para casa</a:t>
            </a:r>
            <a:endParaRPr lang="en-US" sz="4600" dirty="0">
              <a:latin typeface="Calibri"/>
            </a:endParaRPr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728352" y="1599210"/>
            <a:ext cx="10597373" cy="440153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La historia del TAR fue </a:t>
            </a: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“de </a:t>
            </a: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más a </a:t>
            </a: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menos”, </a:t>
            </a: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ahora toca aportar más. </a:t>
            </a:r>
          </a:p>
          <a:p>
            <a:pPr algn="just">
              <a:defRPr/>
            </a:pP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Vamos lento en la adaptación de los cuidados de las PVVIH a las necesidades. Debemos planificar los cuidados de mañana mirando hacia delante. Empecemos en el porqué. </a:t>
            </a:r>
            <a:endParaRPr lang="es-E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es-ES" sz="2933" dirty="0" smtClean="0">
                <a:solidFill>
                  <a:prstClr val="black"/>
                </a:solidFill>
                <a:latin typeface="Arial"/>
                <a:cs typeface="Arial"/>
              </a:rPr>
              <a:t>Facilitadores, empáticos y positivos.</a:t>
            </a:r>
          </a:p>
          <a:p>
            <a:pPr algn="just">
              <a:defRPr/>
            </a:pPr>
            <a:endParaRPr lang="es-ES" sz="2933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80216" y="6161132"/>
            <a:ext cx="16287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>
                <a:solidFill>
                  <a:srgbClr val="137DC1"/>
                </a:solidFill>
                <a:latin typeface="Xunta Sans" panose="00000500000000000000" pitchFamily="2" charset="0"/>
              </a:rPr>
              <a:t>ÁREA SANITARIA </a:t>
            </a:r>
          </a:p>
          <a:p>
            <a:r>
              <a:rPr lang="es-ES" sz="1300" b="1" dirty="0" smtClean="0">
                <a:solidFill>
                  <a:srgbClr val="137DC1"/>
                </a:solidFill>
                <a:latin typeface="Xunta Sans" panose="00000500000000000000" pitchFamily="2" charset="0"/>
              </a:rPr>
              <a:t>DA CORUÑA E CEE</a:t>
            </a:r>
            <a:endParaRPr lang="es-ES" sz="1300" b="1" dirty="0">
              <a:solidFill>
                <a:srgbClr val="137DC1"/>
              </a:solidFill>
              <a:latin typeface="Xunta Sans" panose="00000500000000000000" pitchFamily="2" charset="0"/>
            </a:endParaRPr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8295899" y="5925832"/>
            <a:ext cx="3788231" cy="904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200" dirty="0" smtClean="0">
                <a:latin typeface="Arial"/>
                <a:cs typeface="Arial"/>
              </a:rPr>
              <a:t>Álvaro Mena</a:t>
            </a:r>
          </a:p>
          <a:p>
            <a:pPr marL="0" indent="0" algn="r">
              <a:buNone/>
            </a:pPr>
            <a:r>
              <a:rPr lang="es-ES" sz="1800" dirty="0" err="1" smtClean="0">
                <a:latin typeface="Arial"/>
                <a:cs typeface="Arial"/>
              </a:rPr>
              <a:t>alvaro.mena.de.cea@sergas.es</a:t>
            </a:r>
            <a:r>
              <a:rPr lang="es-ES" sz="1800" dirty="0" smtClean="0">
                <a:latin typeface="Arial"/>
                <a:cs typeface="Arial"/>
              </a:rPr>
              <a:t> </a:t>
            </a:r>
            <a:endParaRPr lang="es-ES" sz="1800" dirty="0">
              <a:latin typeface="Arial"/>
              <a:cs typeface="Arial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02" y="6054149"/>
            <a:ext cx="1165098" cy="6370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2" b="34278"/>
          <a:stretch/>
        </p:blipFill>
        <p:spPr>
          <a:xfrm>
            <a:off x="4928601" y="6054149"/>
            <a:ext cx="1329602" cy="5650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9146" t="6351" r="3965" b="18422"/>
          <a:stretch/>
        </p:blipFill>
        <p:spPr>
          <a:xfrm>
            <a:off x="9387166" y="151828"/>
            <a:ext cx="1249410" cy="10817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250" y="47805"/>
            <a:ext cx="1025880" cy="1253183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1027891" y="5945714"/>
            <a:ext cx="1462512" cy="905619"/>
            <a:chOff x="4764504" y="5833455"/>
            <a:chExt cx="1462512" cy="905619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7"/>
            <a:stretch/>
          </p:blipFill>
          <p:spPr>
            <a:xfrm>
              <a:off x="5245951" y="5972793"/>
              <a:ext cx="981065" cy="654869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7"/>
            <a:srcRect l="62464"/>
            <a:stretch/>
          </p:blipFill>
          <p:spPr>
            <a:xfrm>
              <a:off x="4764504" y="5833455"/>
              <a:ext cx="553749" cy="905619"/>
            </a:xfrm>
            <a:prstGeom prst="rect">
              <a:avLst/>
            </a:prstGeom>
          </p:spPr>
        </p:pic>
      </p:grp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alphaModFix/>
          </a:blip>
          <a:srcRect t="25910" b="7516"/>
          <a:stretch/>
        </p:blipFill>
        <p:spPr>
          <a:xfrm>
            <a:off x="0" y="1383508"/>
            <a:ext cx="12192000" cy="44122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" y="22661"/>
            <a:ext cx="2701828" cy="13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2088356" y="356394"/>
            <a:ext cx="7900988" cy="916902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200" b="1" dirty="0" smtClean="0">
                <a:solidFill>
                  <a:srgbClr val="000090"/>
                </a:solidFill>
              </a:rPr>
              <a:t>El paciente en el foco</a:t>
            </a:r>
            <a:r>
              <a:rPr lang="mr-IN" sz="4200" b="1" dirty="0" smtClean="0">
                <a:solidFill>
                  <a:srgbClr val="000090"/>
                </a:solidFill>
              </a:rPr>
              <a:t>…</a:t>
            </a:r>
            <a:endParaRPr lang="es-ES" sz="4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22" y="2157412"/>
            <a:ext cx="3524310" cy="38433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267291"/>
            <a:ext cx="7010400" cy="39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2088356" y="356394"/>
            <a:ext cx="7900988" cy="916902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200" b="1" dirty="0" smtClean="0">
                <a:solidFill>
                  <a:srgbClr val="000090"/>
                </a:solidFill>
              </a:rPr>
              <a:t>El paciente en el foco</a:t>
            </a:r>
            <a:r>
              <a:rPr lang="mr-IN" sz="4200" b="1" dirty="0" smtClean="0">
                <a:solidFill>
                  <a:srgbClr val="000090"/>
                </a:solidFill>
              </a:rPr>
              <a:t>…</a:t>
            </a:r>
            <a:endParaRPr lang="es-ES" sz="4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85" y="2293521"/>
            <a:ext cx="5554966" cy="37004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2319"/>
          <a:stretch/>
        </p:blipFill>
        <p:spPr>
          <a:xfrm>
            <a:off x="7353301" y="1643818"/>
            <a:ext cx="4276725" cy="49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 flipV="1">
            <a:off x="-1" y="11049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712757" y="304174"/>
            <a:ext cx="10901728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Índice</a:t>
            </a:r>
            <a:endParaRPr lang="en-US" sz="4600" dirty="0">
              <a:latin typeface="Calibri"/>
            </a:endParaRP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14337" y="1607879"/>
            <a:ext cx="11572876" cy="462560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400" dirty="0" smtClean="0"/>
              <a:t>TAR (y resto de cuidados) pasado y presente.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400" dirty="0" smtClean="0"/>
              <a:t>TAR (y resto de cuidados) presente y futuro.</a:t>
            </a:r>
            <a:endParaRPr lang="es-ES" sz="3400" dirty="0"/>
          </a:p>
        </p:txBody>
      </p:sp>
    </p:spTree>
    <p:extLst>
      <p:ext uri="{BB962C8B-B14F-4D97-AF65-F5344CB8AC3E}">
        <p14:creationId xmlns:p14="http://schemas.microsoft.com/office/powerpoint/2010/main" val="10969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921" b="13354"/>
          <a:stretch/>
        </p:blipFill>
        <p:spPr>
          <a:xfrm>
            <a:off x="6229352" y="1496672"/>
            <a:ext cx="4614862" cy="45898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30466"/>
            <a:ext cx="5543551" cy="55435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6086475"/>
            <a:ext cx="2836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err="1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Simon</a:t>
            </a:r>
            <a:r>
              <a:rPr lang="es-ES_tradnl" sz="22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s-ES_tradnl" sz="2200" dirty="0" err="1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Sinek</a:t>
            </a:r>
            <a:endParaRPr lang="es-ES_tradnl" sz="22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9" name="AutoShape 5"/>
          <p:cNvSpPr>
            <a:spLocks/>
          </p:cNvSpPr>
          <p:nvPr/>
        </p:nvSpPr>
        <p:spPr bwMode="auto">
          <a:xfrm flipV="1">
            <a:off x="-1" y="947745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894620" y="237941"/>
            <a:ext cx="10106526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¿Por qué?</a:t>
            </a:r>
            <a:endParaRPr lang="en-US" sz="46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4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 flipV="1">
            <a:off x="-1" y="11049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585788" y="329260"/>
            <a:ext cx="10744199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TAR (y resto de cuidados) pasado</a:t>
            </a:r>
            <a:endParaRPr lang="en-US" sz="4600" dirty="0">
              <a:latin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7" y="1944969"/>
            <a:ext cx="5793177" cy="367504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5057" y="5775158"/>
            <a:ext cx="479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Therese</a:t>
            </a:r>
            <a:r>
              <a:rPr lang="es-ES_tradnl" dirty="0"/>
              <a:t> </a:t>
            </a:r>
            <a:r>
              <a:rPr lang="es-ES_tradnl" dirty="0" err="1" smtClean="0"/>
              <a:t>Frare</a:t>
            </a:r>
            <a:r>
              <a:rPr lang="es-ES_tradnl" dirty="0"/>
              <a:t> (1990) coloreada por Ann </a:t>
            </a:r>
            <a:r>
              <a:rPr lang="es-ES_tradnl" dirty="0" err="1"/>
              <a:t>Rhoney</a:t>
            </a:r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6400800" y="1944969"/>
            <a:ext cx="39433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smtClean="0">
                <a:ea typeface="Comic Sans MS" charset="0"/>
                <a:cs typeface="Comic Sans MS" charset="0"/>
              </a:rPr>
              <a:t>Objetivo TAR:</a:t>
            </a:r>
            <a:endParaRPr lang="es-ES_tradnl" sz="2600" dirty="0" smtClean="0">
              <a:ea typeface="Comic Sans MS" charset="0"/>
              <a:cs typeface="Comic Sans MS" charset="0"/>
            </a:endParaRPr>
          </a:p>
          <a:p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”Mejora la inmunidad a cualquier precio”</a:t>
            </a:r>
            <a:endParaRPr lang="es-ES_tradnl" sz="2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400800" y="3782492"/>
            <a:ext cx="41719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ea typeface="Comic Sans MS" charset="0"/>
                <a:cs typeface="Comic Sans MS" charset="0"/>
              </a:rPr>
              <a:t>Objetivo cuidados:</a:t>
            </a:r>
          </a:p>
          <a:p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”Diagnostica y maneja los procesos oportunistas”</a:t>
            </a:r>
            <a:endParaRPr lang="es-ES_tradnl" sz="2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 flipV="1">
            <a:off x="-1" y="11049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585788" y="329260"/>
            <a:ext cx="10744199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TAR (y resto de cuidados) pasado</a:t>
            </a:r>
            <a:endParaRPr lang="en-US" sz="4600" dirty="0">
              <a:latin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00800" y="1944969"/>
            <a:ext cx="39433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ea typeface="Comic Sans MS" charset="0"/>
                <a:cs typeface="Comic Sans MS" charset="0"/>
              </a:rPr>
              <a:t>Objetivo TARGA:</a:t>
            </a:r>
          </a:p>
          <a:p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”Controla la </a:t>
            </a:r>
            <a:r>
              <a:rPr lang="es-ES_tradnl" sz="2600" dirty="0" err="1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replicaci</a:t>
            </a:r>
            <a:r>
              <a:rPr lang="es-ES" sz="2600" dirty="0" err="1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ón</a:t>
            </a:r>
            <a:r>
              <a:rPr lang="es-ES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viral a</a:t>
            </a:r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cualquier precio”</a:t>
            </a:r>
            <a:endParaRPr lang="es-ES_tradnl" sz="2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400800" y="3782492"/>
            <a:ext cx="41719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ea typeface="Comic Sans MS" charset="0"/>
                <a:cs typeface="Comic Sans MS" charset="0"/>
              </a:rPr>
              <a:t>Objetivo cuidados:</a:t>
            </a:r>
          </a:p>
          <a:p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”Diagnostica y maneja el fracaso virol</a:t>
            </a:r>
            <a:r>
              <a:rPr lang="es-ES" sz="2600" dirty="0" err="1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ógico</a:t>
            </a:r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, detecta toxicidades”</a:t>
            </a:r>
            <a:endParaRPr lang="es-ES_tradnl" sz="2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22616" r="12251" b="27592"/>
          <a:stretch/>
        </p:blipFill>
        <p:spPr bwMode="auto">
          <a:xfrm>
            <a:off x="248457" y="1835680"/>
            <a:ext cx="5960286" cy="323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2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 flipV="1">
            <a:off x="-1" y="1104913"/>
            <a:ext cx="12192000" cy="4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90"/>
          </a:soli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57200">
              <a:lnSpc>
                <a:spcPct val="80000"/>
              </a:lnSpc>
              <a:defRPr/>
            </a:pPr>
            <a:endParaRPr lang="es-ES" sz="4400" b="1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388054C-54D9-46E3-BAF6-9F66B78F626C}"/>
              </a:ext>
            </a:extLst>
          </p:cNvPr>
          <p:cNvSpPr txBox="1">
            <a:spLocks/>
          </p:cNvSpPr>
          <p:nvPr/>
        </p:nvSpPr>
        <p:spPr>
          <a:xfrm>
            <a:off x="585788" y="329260"/>
            <a:ext cx="10744199" cy="6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400" b="1" kern="1200" baseline="0">
                <a:solidFill>
                  <a:srgbClr val="37247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600" dirty="0" smtClean="0">
                <a:latin typeface="Calibri"/>
              </a:rPr>
              <a:t>TAR (y resto de cuidados) pasado-presente</a:t>
            </a:r>
            <a:endParaRPr lang="en-US" sz="4600" dirty="0">
              <a:latin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00799" y="1944969"/>
            <a:ext cx="49291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ea typeface="Comic Sans MS" charset="0"/>
                <a:cs typeface="Comic Sans MS" charset="0"/>
              </a:rPr>
              <a:t>Objetivo TARGA:</a:t>
            </a:r>
          </a:p>
          <a:p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</a:t>
            </a:r>
            <a:r>
              <a:rPr lang="es-ES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El control de la replicación viral ya no es un reto” </a:t>
            </a:r>
          </a:p>
          <a:p>
            <a:r>
              <a:rPr lang="es-ES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“No hay valor añadido, </a:t>
            </a:r>
            <a:r>
              <a:rPr lang="es-ES" sz="2600" i="1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cuanto menos mejor</a:t>
            </a:r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</a:t>
            </a:r>
            <a:endParaRPr lang="es-ES_tradnl" sz="2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400799" y="4382567"/>
            <a:ext cx="41719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ea typeface="Comic Sans MS" charset="0"/>
                <a:cs typeface="Comic Sans MS" charset="0"/>
              </a:rPr>
              <a:t>Objetivo cuidados:</a:t>
            </a:r>
          </a:p>
          <a:p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</a:t>
            </a:r>
            <a:r>
              <a:rPr lang="es-ES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Comorbilidades y algunas toxicidades</a:t>
            </a:r>
            <a:r>
              <a:rPr lang="es-ES_tradnl" sz="2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”</a:t>
            </a:r>
            <a:endParaRPr lang="es-ES_tradnl" sz="2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2828" r="9055" b="755"/>
          <a:stretch/>
        </p:blipFill>
        <p:spPr>
          <a:xfrm>
            <a:off x="475690" y="1944969"/>
            <a:ext cx="5482197" cy="39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5_ViiV Global Template 2020">
  <a:themeElements>
    <a:clrScheme name="ViiV DTG 2019 Color Theme - NEW">
      <a:dk1>
        <a:srgbClr val="071D49"/>
      </a:dk1>
      <a:lt1>
        <a:srgbClr val="FFFFFF"/>
      </a:lt1>
      <a:dk2>
        <a:srgbClr val="E40046"/>
      </a:dk2>
      <a:lt2>
        <a:srgbClr val="E7E6E6"/>
      </a:lt2>
      <a:accent1>
        <a:srgbClr val="002F5F"/>
      </a:accent1>
      <a:accent2>
        <a:srgbClr val="FF6600"/>
      </a:accent2>
      <a:accent3>
        <a:srgbClr val="00B050"/>
      </a:accent3>
      <a:accent4>
        <a:srgbClr val="FFCC00"/>
      </a:accent4>
      <a:accent5>
        <a:srgbClr val="D0D3D4"/>
      </a:accent5>
      <a:accent6>
        <a:srgbClr val="5BC2E7"/>
      </a:accent6>
      <a:hlink>
        <a:srgbClr val="702082"/>
      </a:hlink>
      <a:folHlink>
        <a:srgbClr val="541761"/>
      </a:folHlink>
    </a:clrScheme>
    <a:fontScheme name="ViiV 2019 NEW Corpor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algn="l">
          <a:defRPr kern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ViiV Global Template 2020">
  <a:themeElements>
    <a:clrScheme name="ViiV DTG 2019 Color Theme - NEW">
      <a:dk1>
        <a:srgbClr val="071D49"/>
      </a:dk1>
      <a:lt1>
        <a:srgbClr val="FFFFFF"/>
      </a:lt1>
      <a:dk2>
        <a:srgbClr val="E40046"/>
      </a:dk2>
      <a:lt2>
        <a:srgbClr val="E7E6E6"/>
      </a:lt2>
      <a:accent1>
        <a:srgbClr val="002F5F"/>
      </a:accent1>
      <a:accent2>
        <a:srgbClr val="FF6600"/>
      </a:accent2>
      <a:accent3>
        <a:srgbClr val="00B050"/>
      </a:accent3>
      <a:accent4>
        <a:srgbClr val="FFCC00"/>
      </a:accent4>
      <a:accent5>
        <a:srgbClr val="D0D3D4"/>
      </a:accent5>
      <a:accent6>
        <a:srgbClr val="5BC2E7"/>
      </a:accent6>
      <a:hlink>
        <a:srgbClr val="702082"/>
      </a:hlink>
      <a:folHlink>
        <a:srgbClr val="541761"/>
      </a:folHlink>
    </a:clrScheme>
    <a:fontScheme name="ViiV 2019 NEW Corpor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algn="l">
          <a:defRPr kern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ViiV Global Template 2020">
  <a:themeElements>
    <a:clrScheme name="ViiV DTG 2019 Color Theme - NEW">
      <a:dk1>
        <a:srgbClr val="071D49"/>
      </a:dk1>
      <a:lt1>
        <a:srgbClr val="FFFFFF"/>
      </a:lt1>
      <a:dk2>
        <a:srgbClr val="E40046"/>
      </a:dk2>
      <a:lt2>
        <a:srgbClr val="E7E6E6"/>
      </a:lt2>
      <a:accent1>
        <a:srgbClr val="002F5F"/>
      </a:accent1>
      <a:accent2>
        <a:srgbClr val="FF6600"/>
      </a:accent2>
      <a:accent3>
        <a:srgbClr val="00B050"/>
      </a:accent3>
      <a:accent4>
        <a:srgbClr val="FFCC00"/>
      </a:accent4>
      <a:accent5>
        <a:srgbClr val="D0D3D4"/>
      </a:accent5>
      <a:accent6>
        <a:srgbClr val="5BC2E7"/>
      </a:accent6>
      <a:hlink>
        <a:srgbClr val="702082"/>
      </a:hlink>
      <a:folHlink>
        <a:srgbClr val="541761"/>
      </a:folHlink>
    </a:clrScheme>
    <a:fontScheme name="ViiV 2019 NEW Corpor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algn="l">
          <a:defRPr kern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Personalizado 1">
      <a:majorFont>
        <a:latin typeface="Verdana"/>
        <a:ea typeface="ヒラギノ角ゴ ProN W6"/>
        <a:cs typeface="ヒラギノ角ゴ ProN W6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22661</TotalTime>
  <Words>476</Words>
  <Application>Microsoft Macintosh PowerPoint</Application>
  <PresentationFormat>Panorámica</PresentationFormat>
  <Paragraphs>87</Paragraphs>
  <Slides>22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22</vt:i4>
      </vt:variant>
    </vt:vector>
  </HeadingPairs>
  <TitlesOfParts>
    <vt:vector size="45" baseType="lpstr">
      <vt:lpstr>Arial Narrow</vt:lpstr>
      <vt:lpstr>Arial Unicode MS</vt:lpstr>
      <vt:lpstr>Calibri</vt:lpstr>
      <vt:lpstr>Calibri Light</vt:lpstr>
      <vt:lpstr>Cambria</vt:lpstr>
      <vt:lpstr>Century Gothic</vt:lpstr>
      <vt:lpstr>Comic Sans MS</vt:lpstr>
      <vt:lpstr>Georgia</vt:lpstr>
      <vt:lpstr>Mangal</vt:lpstr>
      <vt:lpstr>Verdana</vt:lpstr>
      <vt:lpstr>Wingdings</vt:lpstr>
      <vt:lpstr>Xunta Sans</vt:lpstr>
      <vt:lpstr>ヒラギノ角ゴ ProN W3</vt:lpstr>
      <vt:lpstr>ヒラギノ角ゴ ProN W6</vt:lpstr>
      <vt:lpstr>Arial</vt:lpstr>
      <vt:lpstr>Tema de Office</vt:lpstr>
      <vt:lpstr>2017_HTAA_Diabetes</vt:lpstr>
      <vt:lpstr>5_ViiV Global Template 2020</vt:lpstr>
      <vt:lpstr>1_ViiV Global Template 2020</vt:lpstr>
      <vt:lpstr>6_ViiV Global Template 2020</vt:lpstr>
      <vt:lpstr>Janssen Our Promise Widescreen - COOL</vt:lpstr>
      <vt:lpstr>2_Tema de Office</vt:lpstr>
      <vt:lpstr>1_Tema de Office</vt:lpstr>
      <vt:lpstr>Presentación de PowerPoint</vt:lpstr>
      <vt:lpstr>CONFLICTO DE INTERESES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Stigma and QoL</vt:lpstr>
      <vt:lpstr>Effect of Stigma on ART Adherence and Virological Failure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CROI 2020 Prevención</dc:title>
  <dc:creator>RAFAEL RUBIO GARCIA</dc:creator>
  <cp:lastModifiedBy>Álvaro Mena</cp:lastModifiedBy>
  <cp:revision>530</cp:revision>
  <dcterms:created xsi:type="dcterms:W3CDTF">2020-06-01T15:51:04Z</dcterms:created>
  <dcterms:modified xsi:type="dcterms:W3CDTF">2023-06-29T08:39:11Z</dcterms:modified>
</cp:coreProperties>
</file>